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4" r:id="rId6"/>
    <p:sldId id="260" r:id="rId7"/>
    <p:sldId id="261" r:id="rId8"/>
    <p:sldId id="271" r:id="rId9"/>
    <p:sldId id="266" r:id="rId10"/>
    <p:sldId id="267" r:id="rId11"/>
    <p:sldId id="268" r:id="rId12"/>
    <p:sldId id="269" r:id="rId13"/>
    <p:sldId id="270" r:id="rId14"/>
    <p:sldId id="262" r:id="rId15"/>
    <p:sldId id="263"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Instrument Sans Semi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58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91551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26619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45903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9169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109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627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0082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blipFill dpi="0" rotWithShape="1">
          <a:blip r:embed="rId3">
            <a:alphaModFix amt="15000"/>
            <a:lum/>
          </a:blip>
          <a:srcRect/>
          <a:stretch>
            <a:fillRect l="3000" r="40000"/>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936427"/>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505468"/>
                </a:solidFill>
                <a:ea typeface="Instrument Sans Semi Bold" pitchFamily="34" charset="-122"/>
                <a:cs typeface="Instrument Sans Semi Bold" pitchFamily="34" charset="-120"/>
              </a:rPr>
              <a:t>The Story of AtliQ Hardware: Harnessing Data to Drive Growth</a:t>
            </a:r>
            <a:endParaRPr lang="en-US" sz="6150" dirty="0"/>
          </a:p>
        </p:txBody>
      </p:sp>
      <p:sp>
        <p:nvSpPr>
          <p:cNvPr id="4" name="Text 1"/>
          <p:cNvSpPr/>
          <p:nvPr/>
        </p:nvSpPr>
        <p:spPr>
          <a:xfrm>
            <a:off x="793790" y="518945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AtliQ Hardware, a rapidly growing electronics company, sought to transform its business operations by leveraging data to make informed decisions. By adopting a data-driven approach, AtliQ aimed to overcome challenges and achieve sustainable growth.</a:t>
            </a:r>
            <a:endParaRPr lang="en-US" sz="1750" dirty="0"/>
          </a:p>
        </p:txBody>
      </p:sp>
      <p:sp>
        <p:nvSpPr>
          <p:cNvPr id="5" name="Shape 2"/>
          <p:cNvSpPr/>
          <p:nvPr/>
        </p:nvSpPr>
        <p:spPr>
          <a:xfrm>
            <a:off x="793790" y="6913126"/>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2756" y="421083"/>
            <a:ext cx="13042821" cy="669369"/>
          </a:xfrm>
          <a:prstGeom prst="rect">
            <a:avLst/>
          </a:prstGeom>
          <a:noFill/>
          <a:ln/>
        </p:spPr>
        <p:txBody>
          <a:bodyPr wrap="square" lIns="0" tIns="0" rIns="0" bIns="0" rtlCol="0" anchor="t"/>
          <a:lstStyle/>
          <a:p>
            <a:pPr marL="0" indent="0">
              <a:lnSpc>
                <a:spcPts val="5550"/>
              </a:lnSpc>
              <a:buNone/>
            </a:pPr>
            <a:r>
              <a:rPr lang="en-US" sz="4450" dirty="0"/>
              <a:t>Sales View:</a:t>
            </a:r>
          </a:p>
        </p:txBody>
      </p:sp>
      <p:sp>
        <p:nvSpPr>
          <p:cNvPr id="6" name="Text 4"/>
          <p:cNvSpPr/>
          <p:nvPr/>
        </p:nvSpPr>
        <p:spPr>
          <a:xfrm>
            <a:off x="5332928" y="45358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Lack of Data Analysis</a:t>
            </a:r>
            <a:endParaRPr lang="en-US" sz="2200" dirty="0"/>
          </a:p>
        </p:txBody>
      </p:sp>
      <p:sp>
        <p:nvSpPr>
          <p:cNvPr id="7" name="Text 5"/>
          <p:cNvSpPr/>
          <p:nvPr/>
        </p:nvSpPr>
        <p:spPr>
          <a:xfrm>
            <a:off x="5332928"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AtliQ lacked a systematic data analysis process, hindering its ability to identify trends and understand customer behavior.</a:t>
            </a:r>
            <a:endParaRPr lang="en-US" sz="1750" dirty="0"/>
          </a:p>
        </p:txBody>
      </p:sp>
      <p:sp>
        <p:nvSpPr>
          <p:cNvPr id="8" name="Text 6"/>
          <p:cNvSpPr/>
          <p:nvPr/>
        </p:nvSpPr>
        <p:spPr>
          <a:xfrm>
            <a:off x="9872067" y="4535805"/>
            <a:ext cx="3184327"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Competitive Landscape</a:t>
            </a:r>
            <a:endParaRPr lang="en-US" sz="2200" dirty="0"/>
          </a:p>
        </p:txBody>
      </p:sp>
      <p:sp>
        <p:nvSpPr>
          <p:cNvPr id="9" name="Text 7"/>
          <p:cNvSpPr/>
          <p:nvPr/>
        </p:nvSpPr>
        <p:spPr>
          <a:xfrm>
            <a:off x="9872067"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The Latin American market was highly competitive, with established players leveraging data to gain a competitive edge.</a:t>
            </a:r>
            <a:endParaRPr lang="en-US" sz="1750" dirty="0"/>
          </a:p>
        </p:txBody>
      </p:sp>
      <p:pic>
        <p:nvPicPr>
          <p:cNvPr id="10" name="Picture 9">
            <a:extLst>
              <a:ext uri="{FF2B5EF4-FFF2-40B4-BE49-F238E27FC236}">
                <a16:creationId xmlns:a16="http://schemas.microsoft.com/office/drawing/2014/main" id="{EE40D7BD-70C3-4136-A881-0FE7C3BEB2C0}"/>
              </a:ext>
            </a:extLst>
          </p:cNvPr>
          <p:cNvPicPr>
            <a:picLocks noChangeAspect="1"/>
          </p:cNvPicPr>
          <p:nvPr/>
        </p:nvPicPr>
        <p:blipFill>
          <a:blip r:embed="rId3"/>
          <a:stretch>
            <a:fillRect/>
          </a:stretch>
        </p:blipFill>
        <p:spPr>
          <a:xfrm>
            <a:off x="13772756" y="51234"/>
            <a:ext cx="684023" cy="669369"/>
          </a:xfrm>
          <a:prstGeom prst="rect">
            <a:avLst/>
          </a:prstGeom>
        </p:spPr>
      </p:pic>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4"/>
          <a:stretch>
            <a:fillRect/>
          </a:stretch>
        </p:blipFill>
        <p:spPr>
          <a:xfrm>
            <a:off x="12778452" y="7746739"/>
            <a:ext cx="1832558" cy="38627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402756" y="1381100"/>
            <a:ext cx="4319715" cy="1218238"/>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ea typeface="Instrument Sans Medium" pitchFamily="34" charset="-122"/>
                <a:cs typeface="Instrument Sans Medium" pitchFamily="34" charset="-120"/>
              </a:rPr>
              <a:t>The Sales view focuses on customer and product performance, providing insights into:</a:t>
            </a:r>
            <a:endParaRPr lang="en-US" sz="1750" dirty="0"/>
          </a:p>
        </p:txBody>
      </p:sp>
      <p:sp>
        <p:nvSpPr>
          <p:cNvPr id="17" name="Text 3">
            <a:extLst>
              <a:ext uri="{FF2B5EF4-FFF2-40B4-BE49-F238E27FC236}">
                <a16:creationId xmlns:a16="http://schemas.microsoft.com/office/drawing/2014/main" id="{CDC3FE63-6336-4A42-A472-7D6081454226}"/>
              </a:ext>
            </a:extLst>
          </p:cNvPr>
          <p:cNvSpPr/>
          <p:nvPr/>
        </p:nvSpPr>
        <p:spPr>
          <a:xfrm>
            <a:off x="402755" y="2518867"/>
            <a:ext cx="4319715" cy="5243027"/>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Customer and Product Performance Matrix: </a:t>
            </a:r>
            <a:r>
              <a:rPr lang="en-US" sz="1750" dirty="0">
                <a:solidFill>
                  <a:srgbClr val="5B5F71"/>
                </a:solidFill>
                <a:ea typeface="Instrument Sans Medium" pitchFamily="34" charset="-122"/>
                <a:cs typeface="Instrument Sans Medium" pitchFamily="34" charset="-120"/>
              </a:rPr>
              <a:t>Analysis of Net Sales, GM, GM% performance for different customers and product.</a:t>
            </a:r>
          </a:p>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Performance Matrix:  </a:t>
            </a:r>
            <a:r>
              <a:rPr lang="en-US" sz="1750" dirty="0">
                <a:solidFill>
                  <a:srgbClr val="5B5F71"/>
                </a:solidFill>
                <a:ea typeface="Instrument Sans Medium" pitchFamily="34" charset="-122"/>
                <a:cs typeface="Instrument Sans Medium" pitchFamily="34" charset="-120"/>
              </a:rPr>
              <a:t>Visual representation of Gross Margin % and Net Sales for customers.</a:t>
            </a:r>
          </a:p>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Unit Economics: </a:t>
            </a:r>
            <a:r>
              <a:rPr lang="en-US" sz="1750" dirty="0">
                <a:solidFill>
                  <a:srgbClr val="5B5F71"/>
                </a:solidFill>
                <a:ea typeface="Instrument Sans Medium" pitchFamily="34" charset="-122"/>
                <a:cs typeface="Instrument Sans Medium" pitchFamily="34" charset="-120"/>
              </a:rPr>
              <a:t>Breakdown of total Cost of Goods Sold (COGS) and deductions.</a:t>
            </a:r>
          </a:p>
        </p:txBody>
      </p:sp>
      <p:pic>
        <p:nvPicPr>
          <p:cNvPr id="16" name="Picture 15">
            <a:extLst>
              <a:ext uri="{FF2B5EF4-FFF2-40B4-BE49-F238E27FC236}">
                <a16:creationId xmlns:a16="http://schemas.microsoft.com/office/drawing/2014/main" id="{64B17D45-9AA7-4F30-B03F-F54654942DEE}"/>
              </a:ext>
            </a:extLst>
          </p:cNvPr>
          <p:cNvPicPr>
            <a:picLocks noChangeAspect="1"/>
          </p:cNvPicPr>
          <p:nvPr/>
        </p:nvPicPr>
        <p:blipFill>
          <a:blip r:embed="rId5"/>
          <a:stretch>
            <a:fillRect/>
          </a:stretch>
        </p:blipFill>
        <p:spPr>
          <a:xfrm>
            <a:off x="4919240" y="1051862"/>
            <a:ext cx="9691769" cy="7052107"/>
          </a:xfrm>
          <a:prstGeom prst="rect">
            <a:avLst/>
          </a:prstGeom>
        </p:spPr>
      </p:pic>
    </p:spTree>
    <p:extLst>
      <p:ext uri="{BB962C8B-B14F-4D97-AF65-F5344CB8AC3E}">
        <p14:creationId xmlns:p14="http://schemas.microsoft.com/office/powerpoint/2010/main" val="3238227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00000" y="557434"/>
            <a:ext cx="4981979" cy="669369"/>
          </a:xfrm>
          <a:prstGeom prst="rect">
            <a:avLst/>
          </a:prstGeom>
          <a:noFill/>
          <a:ln/>
        </p:spPr>
        <p:txBody>
          <a:bodyPr wrap="square" lIns="0" tIns="0" rIns="0" bIns="0" rtlCol="0" anchor="t"/>
          <a:lstStyle/>
          <a:p>
            <a:pPr marL="0" indent="0">
              <a:lnSpc>
                <a:spcPts val="5550"/>
              </a:lnSpc>
              <a:buNone/>
            </a:pPr>
            <a:r>
              <a:rPr lang="en-US" sz="4450" dirty="0"/>
              <a:t>Marketing View:</a:t>
            </a:r>
          </a:p>
        </p:txBody>
      </p:sp>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3"/>
          <a:stretch>
            <a:fillRect/>
          </a:stretch>
        </p:blipFill>
        <p:spPr>
          <a:xfrm>
            <a:off x="12778452" y="7746739"/>
            <a:ext cx="1832558" cy="38627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9927602" y="1595675"/>
            <a:ext cx="4319715" cy="1218238"/>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ea typeface="Instrument Sans Medium" pitchFamily="34" charset="-122"/>
                <a:cs typeface="Instrument Sans Medium" pitchFamily="34" charset="-120"/>
              </a:rPr>
              <a:t>The Marketing view evaluates the performance of different regions, markets, and customers, including:</a:t>
            </a:r>
            <a:endParaRPr lang="en-US" sz="1750" dirty="0"/>
          </a:p>
        </p:txBody>
      </p:sp>
      <p:sp>
        <p:nvSpPr>
          <p:cNvPr id="17" name="Text 3">
            <a:extLst>
              <a:ext uri="{FF2B5EF4-FFF2-40B4-BE49-F238E27FC236}">
                <a16:creationId xmlns:a16="http://schemas.microsoft.com/office/drawing/2014/main" id="{CDC3FE63-6336-4A42-A472-7D6081454226}"/>
              </a:ext>
            </a:extLst>
          </p:cNvPr>
          <p:cNvSpPr/>
          <p:nvPr/>
        </p:nvSpPr>
        <p:spPr>
          <a:xfrm>
            <a:off x="9927601" y="2901151"/>
            <a:ext cx="4319715" cy="5243027"/>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Region / Market / Customer Performance: </a:t>
            </a:r>
            <a:r>
              <a:rPr lang="en-US" sz="1750" dirty="0">
                <a:solidFill>
                  <a:srgbClr val="5B5F71"/>
                </a:solidFill>
                <a:ea typeface="Instrument Sans Medium" pitchFamily="34" charset="-122"/>
                <a:cs typeface="Instrument Sans Medium" pitchFamily="34" charset="-120"/>
              </a:rPr>
              <a:t>Analysis of performance based on net profit and net profit %.</a:t>
            </a:r>
          </a:p>
          <a:p>
            <a:pPr algn="just">
              <a:lnSpc>
                <a:spcPts val="2850"/>
              </a:lnSpc>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Performance Matrix:  </a:t>
            </a:r>
            <a:r>
              <a:rPr lang="en-US" sz="1750" dirty="0">
                <a:solidFill>
                  <a:srgbClr val="5B5F71"/>
                </a:solidFill>
                <a:ea typeface="Instrument Sans Medium" pitchFamily="34" charset="-122"/>
                <a:cs typeface="Instrument Sans Medium" pitchFamily="34" charset="-120"/>
              </a:rPr>
              <a:t>Evaluation of product performance based on net sales, gross margin, gross margin %, net profit and net profit % .</a:t>
            </a:r>
          </a:p>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Unit Economics: </a:t>
            </a:r>
            <a:r>
              <a:rPr lang="en-US" sz="1750" dirty="0">
                <a:solidFill>
                  <a:srgbClr val="5B5F71"/>
                </a:solidFill>
                <a:ea typeface="Instrument Sans Medium" pitchFamily="34" charset="-122"/>
                <a:cs typeface="Instrument Sans Medium" pitchFamily="34" charset="-120"/>
              </a:rPr>
              <a:t>Breakdown of total Cost of Goods Sold (COGS), gross margin, operational expenses and net profit.</a:t>
            </a:r>
          </a:p>
        </p:txBody>
      </p:sp>
      <p:pic>
        <p:nvPicPr>
          <p:cNvPr id="13" name="Picture 12">
            <a:extLst>
              <a:ext uri="{FF2B5EF4-FFF2-40B4-BE49-F238E27FC236}">
                <a16:creationId xmlns:a16="http://schemas.microsoft.com/office/drawing/2014/main" id="{51762DE6-806A-41B9-AA41-2E425334E1E4}"/>
              </a:ext>
            </a:extLst>
          </p:cNvPr>
          <p:cNvPicPr>
            <a:picLocks noChangeAspect="1"/>
          </p:cNvPicPr>
          <p:nvPr/>
        </p:nvPicPr>
        <p:blipFill>
          <a:blip r:embed="rId4"/>
          <a:stretch>
            <a:fillRect/>
          </a:stretch>
        </p:blipFill>
        <p:spPr>
          <a:xfrm>
            <a:off x="191920" y="61734"/>
            <a:ext cx="684023" cy="669369"/>
          </a:xfrm>
          <a:prstGeom prst="rect">
            <a:avLst/>
          </a:prstGeom>
        </p:spPr>
      </p:pic>
      <p:pic>
        <p:nvPicPr>
          <p:cNvPr id="4" name="Picture 3">
            <a:extLst>
              <a:ext uri="{FF2B5EF4-FFF2-40B4-BE49-F238E27FC236}">
                <a16:creationId xmlns:a16="http://schemas.microsoft.com/office/drawing/2014/main" id="{71B5BA2E-FA34-4D88-818B-312D4E6A97F5}"/>
              </a:ext>
            </a:extLst>
          </p:cNvPr>
          <p:cNvPicPr>
            <a:picLocks noChangeAspect="1"/>
          </p:cNvPicPr>
          <p:nvPr/>
        </p:nvPicPr>
        <p:blipFill>
          <a:blip r:embed="rId5"/>
          <a:stretch>
            <a:fillRect/>
          </a:stretch>
        </p:blipFill>
        <p:spPr>
          <a:xfrm>
            <a:off x="-1404" y="1226803"/>
            <a:ext cx="9901404" cy="6906209"/>
          </a:xfrm>
          <a:prstGeom prst="rect">
            <a:avLst/>
          </a:prstGeom>
        </p:spPr>
      </p:pic>
    </p:spTree>
    <p:extLst>
      <p:ext uri="{BB962C8B-B14F-4D97-AF65-F5344CB8AC3E}">
        <p14:creationId xmlns:p14="http://schemas.microsoft.com/office/powerpoint/2010/main" val="7940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00000" y="731103"/>
            <a:ext cx="4981979" cy="669369"/>
          </a:xfrm>
          <a:prstGeom prst="rect">
            <a:avLst/>
          </a:prstGeom>
          <a:noFill/>
          <a:ln/>
        </p:spPr>
        <p:txBody>
          <a:bodyPr wrap="square" lIns="0" tIns="0" rIns="0" bIns="0" rtlCol="0" anchor="t"/>
          <a:lstStyle/>
          <a:p>
            <a:pPr marL="0" indent="0">
              <a:lnSpc>
                <a:spcPts val="5550"/>
              </a:lnSpc>
              <a:buNone/>
            </a:pPr>
            <a:r>
              <a:rPr lang="en-US" sz="4450" dirty="0"/>
              <a:t>Supply Chain View:</a:t>
            </a:r>
          </a:p>
        </p:txBody>
      </p:sp>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3"/>
          <a:stretch>
            <a:fillRect/>
          </a:stretch>
        </p:blipFill>
        <p:spPr>
          <a:xfrm>
            <a:off x="12778452" y="7746739"/>
            <a:ext cx="1832558" cy="38627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9927602" y="1671748"/>
            <a:ext cx="4319715" cy="1218238"/>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ea typeface="Instrument Sans Medium" pitchFamily="34" charset="-122"/>
                <a:cs typeface="Instrument Sans Medium" pitchFamily="34" charset="-120"/>
              </a:rPr>
              <a:t>The Supply Chain view provides key performance indicators (KPIs) and metrics related to supply chain management, such as:</a:t>
            </a:r>
            <a:endParaRPr lang="en-US" sz="1750" dirty="0"/>
          </a:p>
        </p:txBody>
      </p:sp>
      <p:sp>
        <p:nvSpPr>
          <p:cNvPr id="17" name="Text 3">
            <a:extLst>
              <a:ext uri="{FF2B5EF4-FFF2-40B4-BE49-F238E27FC236}">
                <a16:creationId xmlns:a16="http://schemas.microsoft.com/office/drawing/2014/main" id="{CDC3FE63-6336-4A42-A472-7D6081454226}"/>
              </a:ext>
            </a:extLst>
          </p:cNvPr>
          <p:cNvSpPr/>
          <p:nvPr/>
        </p:nvSpPr>
        <p:spPr>
          <a:xfrm>
            <a:off x="9927602" y="3109495"/>
            <a:ext cx="4319715" cy="5243027"/>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Forecast Accuracy: </a:t>
            </a:r>
            <a:r>
              <a:rPr lang="en-US" sz="1750" dirty="0">
                <a:solidFill>
                  <a:srgbClr val="5B5F71"/>
                </a:solidFill>
                <a:ea typeface="Instrument Sans Medium" pitchFamily="34" charset="-122"/>
                <a:cs typeface="Instrument Sans Medium" pitchFamily="34" charset="-120"/>
              </a:rPr>
              <a:t>Measurement of how accurately the company predicts demand.</a:t>
            </a:r>
          </a:p>
          <a:p>
            <a:pPr algn="just">
              <a:lnSpc>
                <a:spcPts val="2850"/>
              </a:lnSpc>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s-ES" sz="1750" b="1" dirty="0">
                <a:solidFill>
                  <a:srgbClr val="5B5F71"/>
                </a:solidFill>
                <a:ea typeface="Instrument Sans Medium" pitchFamily="34" charset="-122"/>
                <a:cs typeface="Instrument Sans Medium" pitchFamily="34" charset="-120"/>
              </a:rPr>
              <a:t>Net Error and Absolute Error</a:t>
            </a:r>
            <a:r>
              <a:rPr lang="en-US" sz="1750" b="1" dirty="0">
                <a:solidFill>
                  <a:srgbClr val="5B5F71"/>
                </a:solidFill>
                <a:ea typeface="Instrument Sans Medium" pitchFamily="34" charset="-122"/>
                <a:cs typeface="Instrument Sans Medium" pitchFamily="34" charset="-120"/>
              </a:rPr>
              <a:t>: </a:t>
            </a:r>
            <a:r>
              <a:rPr lang="en-US" sz="1750" dirty="0">
                <a:solidFill>
                  <a:srgbClr val="5B5F71"/>
                </a:solidFill>
                <a:ea typeface="Instrument Sans Medium" pitchFamily="34" charset="-122"/>
                <a:cs typeface="Instrument Sans Medium" pitchFamily="34" charset="-120"/>
              </a:rPr>
              <a:t>Calculation of forecast errors.</a:t>
            </a:r>
          </a:p>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Risks: </a:t>
            </a:r>
            <a:r>
              <a:rPr lang="en-US" sz="1750" dirty="0">
                <a:solidFill>
                  <a:srgbClr val="5B5F71"/>
                </a:solidFill>
                <a:ea typeface="Instrument Sans Medium" pitchFamily="34" charset="-122"/>
                <a:cs typeface="Instrument Sans Medium" pitchFamily="34" charset="-120"/>
              </a:rPr>
              <a:t>Analysis of supply chain metrics for different customers and products.</a:t>
            </a:r>
          </a:p>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Accuracy and Net Error Trend:</a:t>
            </a:r>
            <a:r>
              <a:rPr lang="en-US" sz="1750" dirty="0">
                <a:solidFill>
                  <a:srgbClr val="5B5F71"/>
                </a:solidFill>
                <a:ea typeface="Instrument Sans Medium" pitchFamily="34" charset="-122"/>
                <a:cs typeface="Instrument Sans Medium" pitchFamily="34" charset="-120"/>
              </a:rPr>
              <a:t> Comparison of forecast accuracy with the previous year, along with net error.</a:t>
            </a:r>
          </a:p>
        </p:txBody>
      </p:sp>
      <p:pic>
        <p:nvPicPr>
          <p:cNvPr id="13" name="Picture 12">
            <a:extLst>
              <a:ext uri="{FF2B5EF4-FFF2-40B4-BE49-F238E27FC236}">
                <a16:creationId xmlns:a16="http://schemas.microsoft.com/office/drawing/2014/main" id="{51762DE6-806A-41B9-AA41-2E425334E1E4}"/>
              </a:ext>
            </a:extLst>
          </p:cNvPr>
          <p:cNvPicPr>
            <a:picLocks noChangeAspect="1"/>
          </p:cNvPicPr>
          <p:nvPr/>
        </p:nvPicPr>
        <p:blipFill>
          <a:blip r:embed="rId4"/>
          <a:stretch>
            <a:fillRect/>
          </a:stretch>
        </p:blipFill>
        <p:spPr>
          <a:xfrm>
            <a:off x="191920" y="61734"/>
            <a:ext cx="684023" cy="669369"/>
          </a:xfrm>
          <a:prstGeom prst="rect">
            <a:avLst/>
          </a:prstGeom>
        </p:spPr>
      </p:pic>
      <p:pic>
        <p:nvPicPr>
          <p:cNvPr id="4" name="Picture 3">
            <a:extLst>
              <a:ext uri="{FF2B5EF4-FFF2-40B4-BE49-F238E27FC236}">
                <a16:creationId xmlns:a16="http://schemas.microsoft.com/office/drawing/2014/main" id="{71B5BA2E-FA34-4D88-818B-312D4E6A97F5}"/>
              </a:ext>
            </a:extLst>
          </p:cNvPr>
          <p:cNvPicPr>
            <a:picLocks noChangeAspect="1"/>
          </p:cNvPicPr>
          <p:nvPr/>
        </p:nvPicPr>
        <p:blipFill>
          <a:blip r:embed="rId5"/>
          <a:stretch>
            <a:fillRect/>
          </a:stretch>
        </p:blipFill>
        <p:spPr>
          <a:xfrm>
            <a:off x="-1404" y="1226803"/>
            <a:ext cx="9901404" cy="6906209"/>
          </a:xfrm>
          <a:prstGeom prst="rect">
            <a:avLst/>
          </a:prstGeom>
        </p:spPr>
      </p:pic>
      <p:pic>
        <p:nvPicPr>
          <p:cNvPr id="8" name="Picture 7">
            <a:extLst>
              <a:ext uri="{FF2B5EF4-FFF2-40B4-BE49-F238E27FC236}">
                <a16:creationId xmlns:a16="http://schemas.microsoft.com/office/drawing/2014/main" id="{AB04158E-D79A-45B9-8D13-8EA322FD0ED5}"/>
              </a:ext>
            </a:extLst>
          </p:cNvPr>
          <p:cNvPicPr>
            <a:picLocks noChangeAspect="1"/>
          </p:cNvPicPr>
          <p:nvPr/>
        </p:nvPicPr>
        <p:blipFill>
          <a:blip r:embed="rId6"/>
          <a:stretch>
            <a:fillRect/>
          </a:stretch>
        </p:blipFill>
        <p:spPr>
          <a:xfrm>
            <a:off x="-1403" y="1226802"/>
            <a:ext cx="9901404" cy="6906209"/>
          </a:xfrm>
          <a:prstGeom prst="rect">
            <a:avLst/>
          </a:prstGeom>
        </p:spPr>
      </p:pic>
    </p:spTree>
    <p:extLst>
      <p:ext uri="{BB962C8B-B14F-4D97-AF65-F5344CB8AC3E}">
        <p14:creationId xmlns:p14="http://schemas.microsoft.com/office/powerpoint/2010/main" val="215426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1920" y="767170"/>
            <a:ext cx="3597904" cy="669369"/>
          </a:xfrm>
          <a:prstGeom prst="rect">
            <a:avLst/>
          </a:prstGeom>
          <a:noFill/>
          <a:ln/>
        </p:spPr>
        <p:txBody>
          <a:bodyPr wrap="square" lIns="0" tIns="0" rIns="0" bIns="0" rtlCol="0" anchor="t"/>
          <a:lstStyle/>
          <a:p>
            <a:pPr marL="0" indent="0">
              <a:lnSpc>
                <a:spcPts val="5550"/>
              </a:lnSpc>
              <a:buNone/>
            </a:pPr>
            <a:r>
              <a:rPr lang="en-US" sz="4450" dirty="0"/>
              <a:t>Executive View:</a:t>
            </a:r>
          </a:p>
        </p:txBody>
      </p:sp>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3"/>
          <a:stretch>
            <a:fillRect/>
          </a:stretch>
        </p:blipFill>
        <p:spPr>
          <a:xfrm>
            <a:off x="12778452" y="7746739"/>
            <a:ext cx="1832558" cy="38627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191918" y="1735228"/>
            <a:ext cx="4319715" cy="1218238"/>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ea typeface="Instrument Sans Medium" pitchFamily="34" charset="-122"/>
                <a:cs typeface="Instrument Sans Medium" pitchFamily="34" charset="-120"/>
              </a:rPr>
              <a:t>The Executive view offers a high-level summary of key performance indicators (KPIs) across all departments, including:</a:t>
            </a:r>
            <a:endParaRPr lang="en-US" sz="1750" dirty="0"/>
          </a:p>
        </p:txBody>
      </p:sp>
      <p:pic>
        <p:nvPicPr>
          <p:cNvPr id="5" name="Picture 4">
            <a:extLst>
              <a:ext uri="{FF2B5EF4-FFF2-40B4-BE49-F238E27FC236}">
                <a16:creationId xmlns:a16="http://schemas.microsoft.com/office/drawing/2014/main" id="{6F5BEF1F-27AA-4D07-AB94-9EB789076063}"/>
              </a:ext>
            </a:extLst>
          </p:cNvPr>
          <p:cNvPicPr>
            <a:picLocks noChangeAspect="1"/>
          </p:cNvPicPr>
          <p:nvPr/>
        </p:nvPicPr>
        <p:blipFill>
          <a:blip r:embed="rId4"/>
          <a:stretch>
            <a:fillRect/>
          </a:stretch>
        </p:blipFill>
        <p:spPr>
          <a:xfrm>
            <a:off x="4556288" y="1101853"/>
            <a:ext cx="10074112" cy="7031159"/>
          </a:xfrm>
          <a:prstGeom prst="rect">
            <a:avLst/>
          </a:prstGeom>
        </p:spPr>
      </p:pic>
      <p:sp>
        <p:nvSpPr>
          <p:cNvPr id="11" name="Text 3">
            <a:extLst>
              <a:ext uri="{FF2B5EF4-FFF2-40B4-BE49-F238E27FC236}">
                <a16:creationId xmlns:a16="http://schemas.microsoft.com/office/drawing/2014/main" id="{445F61EB-3A16-4E17-AEBB-5DF529A9AC81}"/>
              </a:ext>
            </a:extLst>
          </p:cNvPr>
          <p:cNvSpPr/>
          <p:nvPr/>
        </p:nvSpPr>
        <p:spPr>
          <a:xfrm>
            <a:off x="191919" y="3225241"/>
            <a:ext cx="4319715" cy="4907771"/>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endParaRPr lang="en-US" sz="1750" dirty="0">
              <a:solidFill>
                <a:srgbClr val="5B5F71"/>
              </a:solidFill>
              <a:ea typeface="Instrument Sans Medium" pitchFamily="34" charset="-122"/>
              <a:cs typeface="Instrument Sans Medium" pitchFamily="34" charset="-120"/>
            </a:endParaRPr>
          </a:p>
        </p:txBody>
      </p:sp>
      <p:pic>
        <p:nvPicPr>
          <p:cNvPr id="15" name="Picture 14">
            <a:extLst>
              <a:ext uri="{FF2B5EF4-FFF2-40B4-BE49-F238E27FC236}">
                <a16:creationId xmlns:a16="http://schemas.microsoft.com/office/drawing/2014/main" id="{F7124B3C-6615-49F4-B44E-E5B8453473AC}"/>
              </a:ext>
            </a:extLst>
          </p:cNvPr>
          <p:cNvPicPr>
            <a:picLocks noChangeAspect="1"/>
          </p:cNvPicPr>
          <p:nvPr/>
        </p:nvPicPr>
        <p:blipFill>
          <a:blip r:embed="rId5"/>
          <a:stretch>
            <a:fillRect/>
          </a:stretch>
        </p:blipFill>
        <p:spPr>
          <a:xfrm>
            <a:off x="13772756" y="51234"/>
            <a:ext cx="684023" cy="669369"/>
          </a:xfrm>
          <a:prstGeom prst="rect">
            <a:avLst/>
          </a:prstGeom>
        </p:spPr>
      </p:pic>
      <p:sp>
        <p:nvSpPr>
          <p:cNvPr id="9" name="Rectangle 3">
            <a:extLst>
              <a:ext uri="{FF2B5EF4-FFF2-40B4-BE49-F238E27FC236}">
                <a16:creationId xmlns:a16="http://schemas.microsoft.com/office/drawing/2014/main" id="{C507294A-2FFC-438E-8A66-8F7BE294C265}"/>
              </a:ext>
            </a:extLst>
          </p:cNvPr>
          <p:cNvSpPr>
            <a:spLocks noChangeArrowheads="1"/>
          </p:cNvSpPr>
          <p:nvPr/>
        </p:nvSpPr>
        <p:spPr bwMode="auto">
          <a:xfrm>
            <a:off x="104172" y="3072101"/>
            <a:ext cx="4319715"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50" b="1" dirty="0">
                <a:solidFill>
                  <a:srgbClr val="5B5F71"/>
                </a:solidFill>
              </a:rPr>
              <a:t>Trends:</a:t>
            </a:r>
            <a:r>
              <a:rPr lang="en-US" altLang="en-US" sz="1750" dirty="0">
                <a:solidFill>
                  <a:srgbClr val="5B5F71"/>
                </a:solidFill>
              </a:rPr>
              <a:t> Visual representation of trends over time for quick insights.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50" dirty="0">
              <a:solidFill>
                <a:srgbClr val="5B5F7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50" b="1" dirty="0">
                <a:solidFill>
                  <a:srgbClr val="5B5F71"/>
                </a:solidFill>
              </a:rPr>
              <a:t>Comparative Analysis: </a:t>
            </a:r>
            <a:r>
              <a:rPr lang="en-US" altLang="en-US" sz="1750" dirty="0">
                <a:solidFill>
                  <a:srgbClr val="5B5F71"/>
                </a:solidFill>
              </a:rPr>
              <a:t>Comparison of current performance against targets and previous periods.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50" dirty="0">
              <a:solidFill>
                <a:srgbClr val="5B5F7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50" b="1" dirty="0">
                <a:solidFill>
                  <a:srgbClr val="5B5F71"/>
                </a:solidFill>
              </a:rPr>
              <a:t>Actionable Insights: </a:t>
            </a:r>
            <a:r>
              <a:rPr lang="en-US" altLang="en-US" sz="1750" dirty="0">
                <a:solidFill>
                  <a:srgbClr val="5B5F71"/>
                </a:solidFill>
              </a:rPr>
              <a:t>Recommendations based on data analysis to drive strategic decisions.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50" dirty="0">
              <a:solidFill>
                <a:srgbClr val="5B5F7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50" b="1" dirty="0">
                <a:solidFill>
                  <a:srgbClr val="5B5F71"/>
                </a:solidFill>
              </a:rPr>
              <a:t>Key Metrics: </a:t>
            </a:r>
            <a:r>
              <a:rPr lang="en-US" altLang="en-US" sz="1750" dirty="0">
                <a:solidFill>
                  <a:srgbClr val="5B5F71"/>
                </a:solidFill>
              </a:rPr>
              <a:t>Net sales, gross margin, net profit, and other critical financial metrics.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50" dirty="0">
              <a:solidFill>
                <a:srgbClr val="5B5F71"/>
              </a:solidFill>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5942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436" y="541734"/>
            <a:ext cx="7811929" cy="1189434"/>
          </a:xfrm>
          <a:prstGeom prst="rect">
            <a:avLst/>
          </a:prstGeom>
          <a:noFill/>
          <a:ln/>
        </p:spPr>
        <p:txBody>
          <a:bodyPr wrap="square" lIns="0" tIns="0" rIns="0" bIns="0" rtlCol="0" anchor="t"/>
          <a:lstStyle/>
          <a:p>
            <a:pPr marL="0" indent="0">
              <a:lnSpc>
                <a:spcPts val="4650"/>
              </a:lnSpc>
              <a:buNone/>
            </a:pPr>
            <a:r>
              <a:rPr lang="en-US" sz="3700" dirty="0">
                <a:solidFill>
                  <a:srgbClr val="505468"/>
                </a:solidFill>
                <a:ea typeface="Instrument Sans Semi Bold" pitchFamily="34" charset="-122"/>
                <a:cs typeface="Instrument Sans Semi Bold" pitchFamily="34" charset="-120"/>
              </a:rPr>
              <a:t>Implementing the Solution: Challenges and Lessons Learned</a:t>
            </a:r>
            <a:endParaRPr lang="en-US" sz="3700" dirty="0"/>
          </a:p>
        </p:txBody>
      </p:sp>
      <p:sp>
        <p:nvSpPr>
          <p:cNvPr id="4" name="Text 1"/>
          <p:cNvSpPr/>
          <p:nvPr/>
        </p:nvSpPr>
        <p:spPr>
          <a:xfrm>
            <a:off x="6152436" y="2016562"/>
            <a:ext cx="7811929" cy="608648"/>
          </a:xfrm>
          <a:prstGeom prst="rect">
            <a:avLst/>
          </a:prstGeom>
          <a:noFill/>
          <a:ln/>
        </p:spPr>
        <p:txBody>
          <a:bodyPr wrap="square" lIns="0" tIns="0" rIns="0" bIns="0" rtlCol="0" anchor="t"/>
          <a:lstStyle/>
          <a:p>
            <a:pPr marL="0" indent="0">
              <a:lnSpc>
                <a:spcPts val="2350"/>
              </a:lnSpc>
              <a:buNone/>
            </a:pPr>
            <a:r>
              <a:rPr lang="en-US" sz="1450" dirty="0">
                <a:solidFill>
                  <a:srgbClr val="5B5F71"/>
                </a:solidFill>
                <a:ea typeface="Instrument Sans Medium" pitchFamily="34" charset="-122"/>
                <a:cs typeface="Instrument Sans Medium" pitchFamily="34" charset="-120"/>
              </a:rPr>
              <a:t>The implementation of the data-driven approach presented various challenges, but also provided valuable lessons for future initiatives.</a:t>
            </a:r>
            <a:endParaRPr lang="en-US" sz="1450" dirty="0"/>
          </a:p>
        </p:txBody>
      </p:sp>
      <p:pic>
        <p:nvPicPr>
          <p:cNvPr id="5" name="Image 1" descr="preencoded.png"/>
          <p:cNvPicPr>
            <a:picLocks noChangeAspect="1"/>
          </p:cNvPicPr>
          <p:nvPr/>
        </p:nvPicPr>
        <p:blipFill>
          <a:blip r:embed="rId4"/>
          <a:stretch>
            <a:fillRect/>
          </a:stretch>
        </p:blipFill>
        <p:spPr>
          <a:xfrm>
            <a:off x="6152436" y="2839283"/>
            <a:ext cx="475655" cy="475655"/>
          </a:xfrm>
          <a:prstGeom prst="rect">
            <a:avLst/>
          </a:prstGeom>
        </p:spPr>
      </p:pic>
      <p:sp>
        <p:nvSpPr>
          <p:cNvPr id="6" name="Text 2"/>
          <p:cNvSpPr/>
          <p:nvPr/>
        </p:nvSpPr>
        <p:spPr>
          <a:xfrm>
            <a:off x="6152436" y="3505200"/>
            <a:ext cx="2378631" cy="297299"/>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ea typeface="Instrument Sans Semi Bold" pitchFamily="34" charset="-122"/>
                <a:cs typeface="Instrument Sans Semi Bold" pitchFamily="34" charset="-120"/>
              </a:rPr>
              <a:t>User Adoption</a:t>
            </a:r>
            <a:endParaRPr lang="en-US" sz="1850" dirty="0"/>
          </a:p>
        </p:txBody>
      </p:sp>
      <p:sp>
        <p:nvSpPr>
          <p:cNvPr id="7" name="Text 3"/>
          <p:cNvSpPr/>
          <p:nvPr/>
        </p:nvSpPr>
        <p:spPr>
          <a:xfrm>
            <a:off x="6152436" y="3916561"/>
            <a:ext cx="3763208" cy="912971"/>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ea typeface="Instrument Sans Medium" pitchFamily="34" charset="-122"/>
                <a:cs typeface="Instrument Sans Medium" pitchFamily="34" charset="-120"/>
              </a:rPr>
              <a:t>Encouraging user adoption of the dashboards was crucial for maximizing their impact.</a:t>
            </a:r>
            <a:endParaRPr lang="en-US" sz="1450" dirty="0"/>
          </a:p>
        </p:txBody>
      </p:sp>
      <p:pic>
        <p:nvPicPr>
          <p:cNvPr id="8" name="Image 2" descr="preencoded.png"/>
          <p:cNvPicPr>
            <a:picLocks noChangeAspect="1"/>
          </p:cNvPicPr>
          <p:nvPr/>
        </p:nvPicPr>
        <p:blipFill>
          <a:blip r:embed="rId5"/>
          <a:stretch>
            <a:fillRect/>
          </a:stretch>
        </p:blipFill>
        <p:spPr>
          <a:xfrm>
            <a:off x="10201037" y="2839283"/>
            <a:ext cx="475655" cy="475655"/>
          </a:xfrm>
          <a:prstGeom prst="rect">
            <a:avLst/>
          </a:prstGeom>
        </p:spPr>
      </p:pic>
      <p:sp>
        <p:nvSpPr>
          <p:cNvPr id="9" name="Text 4"/>
          <p:cNvSpPr/>
          <p:nvPr/>
        </p:nvSpPr>
        <p:spPr>
          <a:xfrm>
            <a:off x="10201037" y="3505200"/>
            <a:ext cx="2378631" cy="297299"/>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ea typeface="Instrument Sans Semi Bold" pitchFamily="34" charset="-122"/>
                <a:cs typeface="Instrument Sans Semi Bold" pitchFamily="34" charset="-120"/>
              </a:rPr>
              <a:t>Data Quality</a:t>
            </a:r>
            <a:endParaRPr lang="en-US" sz="1850" dirty="0"/>
          </a:p>
        </p:txBody>
      </p:sp>
      <p:sp>
        <p:nvSpPr>
          <p:cNvPr id="10" name="Text 5"/>
          <p:cNvSpPr/>
          <p:nvPr/>
        </p:nvSpPr>
        <p:spPr>
          <a:xfrm>
            <a:off x="10201037" y="3916561"/>
            <a:ext cx="3763327" cy="912971"/>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ea typeface="Instrument Sans Medium" pitchFamily="34" charset="-122"/>
                <a:cs typeface="Instrument Sans Medium" pitchFamily="34" charset="-120"/>
              </a:rPr>
              <a:t>Maintaining high data quality was essential for the accuracy of insights generated from the dashboards.</a:t>
            </a:r>
            <a:endParaRPr lang="en-US" sz="1450" dirty="0"/>
          </a:p>
        </p:txBody>
      </p:sp>
      <p:pic>
        <p:nvPicPr>
          <p:cNvPr id="11" name="Image 3" descr="preencoded.png"/>
          <p:cNvPicPr>
            <a:picLocks noChangeAspect="1"/>
          </p:cNvPicPr>
          <p:nvPr/>
        </p:nvPicPr>
        <p:blipFill>
          <a:blip r:embed="rId6"/>
          <a:stretch>
            <a:fillRect/>
          </a:stretch>
        </p:blipFill>
        <p:spPr>
          <a:xfrm>
            <a:off x="6152436" y="5400318"/>
            <a:ext cx="475655" cy="475655"/>
          </a:xfrm>
          <a:prstGeom prst="rect">
            <a:avLst/>
          </a:prstGeom>
        </p:spPr>
      </p:pic>
      <p:sp>
        <p:nvSpPr>
          <p:cNvPr id="12" name="Text 6"/>
          <p:cNvSpPr/>
          <p:nvPr/>
        </p:nvSpPr>
        <p:spPr>
          <a:xfrm>
            <a:off x="6152436" y="6066234"/>
            <a:ext cx="3763208" cy="594598"/>
          </a:xfrm>
          <a:prstGeom prst="rect">
            <a:avLst/>
          </a:prstGeom>
          <a:noFill/>
          <a:ln/>
        </p:spPr>
        <p:txBody>
          <a:bodyPr wrap="square" lIns="0" tIns="0" rIns="0" bIns="0" rtlCol="0" anchor="t"/>
          <a:lstStyle/>
          <a:p>
            <a:pPr marL="0" indent="0" algn="l">
              <a:lnSpc>
                <a:spcPts val="2300"/>
              </a:lnSpc>
              <a:buNone/>
            </a:pPr>
            <a:r>
              <a:rPr lang="en-US" sz="1850" dirty="0">
                <a:solidFill>
                  <a:srgbClr val="5B5F71"/>
                </a:solidFill>
                <a:ea typeface="Instrument Sans Semi Bold" pitchFamily="34" charset="-122"/>
                <a:cs typeface="Instrument Sans Semi Bold" pitchFamily="34" charset="-120"/>
              </a:rPr>
              <a:t>Communication and Collaboration</a:t>
            </a:r>
            <a:endParaRPr lang="en-US" sz="1850" dirty="0"/>
          </a:p>
        </p:txBody>
      </p:sp>
      <p:sp>
        <p:nvSpPr>
          <p:cNvPr id="13" name="Text 7"/>
          <p:cNvSpPr/>
          <p:nvPr/>
        </p:nvSpPr>
        <p:spPr>
          <a:xfrm>
            <a:off x="6152436" y="6774894"/>
            <a:ext cx="3763208" cy="912971"/>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ea typeface="Instrument Sans Medium" pitchFamily="34" charset="-122"/>
                <a:cs typeface="Instrument Sans Medium" pitchFamily="34" charset="-120"/>
              </a:rPr>
              <a:t>Effective communication and collaboration among stakeholders were critical for success.</a:t>
            </a:r>
            <a:endParaRPr lang="en-US" sz="1450" dirty="0"/>
          </a:p>
        </p:txBody>
      </p:sp>
      <p:pic>
        <p:nvPicPr>
          <p:cNvPr id="14" name="Image 4" descr="preencoded.png"/>
          <p:cNvPicPr>
            <a:picLocks noChangeAspect="1"/>
          </p:cNvPicPr>
          <p:nvPr/>
        </p:nvPicPr>
        <p:blipFill>
          <a:blip r:embed="rId7"/>
          <a:stretch>
            <a:fillRect/>
          </a:stretch>
        </p:blipFill>
        <p:spPr>
          <a:xfrm>
            <a:off x="10201037" y="5400318"/>
            <a:ext cx="475655" cy="475655"/>
          </a:xfrm>
          <a:prstGeom prst="rect">
            <a:avLst/>
          </a:prstGeom>
        </p:spPr>
      </p:pic>
      <p:sp>
        <p:nvSpPr>
          <p:cNvPr id="15" name="Text 8"/>
          <p:cNvSpPr/>
          <p:nvPr/>
        </p:nvSpPr>
        <p:spPr>
          <a:xfrm>
            <a:off x="10201037" y="6066234"/>
            <a:ext cx="2428637" cy="297299"/>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ea typeface="Instrument Sans Semi Bold" pitchFamily="34" charset="-122"/>
                <a:cs typeface="Instrument Sans Semi Bold" pitchFamily="34" charset="-120"/>
              </a:rPr>
              <a:t>Change Management</a:t>
            </a:r>
            <a:endParaRPr lang="en-US" sz="1850" dirty="0"/>
          </a:p>
        </p:txBody>
      </p:sp>
      <p:sp>
        <p:nvSpPr>
          <p:cNvPr id="16" name="Text 9"/>
          <p:cNvSpPr/>
          <p:nvPr/>
        </p:nvSpPr>
        <p:spPr>
          <a:xfrm>
            <a:off x="10201037" y="6477595"/>
            <a:ext cx="3763327" cy="912971"/>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ea typeface="Instrument Sans Medium" pitchFamily="34" charset="-122"/>
                <a:cs typeface="Instrument Sans Medium" pitchFamily="34" charset="-120"/>
              </a:rPr>
              <a:t>The transition to a data-driven culture required careful change management to address resistance.</a:t>
            </a:r>
            <a:endParaRPr lang="en-US" sz="1450" dirty="0"/>
          </a:p>
        </p:txBody>
      </p:sp>
      <p:pic>
        <p:nvPicPr>
          <p:cNvPr id="17" name="Picture 16">
            <a:extLst>
              <a:ext uri="{FF2B5EF4-FFF2-40B4-BE49-F238E27FC236}">
                <a16:creationId xmlns:a16="http://schemas.microsoft.com/office/drawing/2014/main" id="{28A207DC-BD97-48D7-A2D8-93FD2E6782F3}"/>
              </a:ext>
            </a:extLst>
          </p:cNvPr>
          <p:cNvPicPr>
            <a:picLocks noChangeAspect="1"/>
          </p:cNvPicPr>
          <p:nvPr/>
        </p:nvPicPr>
        <p:blipFill>
          <a:blip r:embed="rId8"/>
          <a:stretch>
            <a:fillRect/>
          </a:stretch>
        </p:blipFill>
        <p:spPr>
          <a:xfrm>
            <a:off x="13772756" y="51234"/>
            <a:ext cx="684023" cy="669369"/>
          </a:xfrm>
          <a:prstGeom prst="rect">
            <a:avLst/>
          </a:prstGeom>
        </p:spPr>
      </p:pic>
      <p:pic>
        <p:nvPicPr>
          <p:cNvPr id="18" name="Picture 17">
            <a:extLst>
              <a:ext uri="{FF2B5EF4-FFF2-40B4-BE49-F238E27FC236}">
                <a16:creationId xmlns:a16="http://schemas.microsoft.com/office/drawing/2014/main" id="{350C78C5-EFEB-408D-A6CC-04ACDB1760B5}"/>
              </a:ext>
            </a:extLst>
          </p:cNvPr>
          <p:cNvPicPr>
            <a:picLocks noChangeAspect="1"/>
          </p:cNvPicPr>
          <p:nvPr/>
        </p:nvPicPr>
        <p:blipFill>
          <a:blip r:embed="rId9"/>
          <a:stretch>
            <a:fillRect/>
          </a:stretch>
        </p:blipFill>
        <p:spPr>
          <a:xfrm>
            <a:off x="12778452" y="7746739"/>
            <a:ext cx="1832558" cy="3862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5301" y="1038582"/>
            <a:ext cx="7686199" cy="1301591"/>
          </a:xfrm>
          <a:prstGeom prst="rect">
            <a:avLst/>
          </a:prstGeom>
          <a:noFill/>
          <a:ln/>
        </p:spPr>
        <p:txBody>
          <a:bodyPr wrap="square" lIns="0" tIns="0" rIns="0" bIns="0" rtlCol="0" anchor="t"/>
          <a:lstStyle/>
          <a:p>
            <a:pPr marL="0" indent="0">
              <a:lnSpc>
                <a:spcPts val="5100"/>
              </a:lnSpc>
              <a:buNone/>
            </a:pPr>
            <a:r>
              <a:rPr lang="en-US" sz="4050" dirty="0">
                <a:solidFill>
                  <a:srgbClr val="505468"/>
                </a:solidFill>
                <a:ea typeface="Instrument Sans Semi Bold" pitchFamily="34" charset="-122"/>
                <a:cs typeface="Instrument Sans Semi Bold" pitchFamily="34" charset="-120"/>
              </a:rPr>
              <a:t>The Road Ahead: Sustaining Data-Driven Decision-Making</a:t>
            </a:r>
            <a:endParaRPr lang="en-US" sz="4050" dirty="0"/>
          </a:p>
        </p:txBody>
      </p:sp>
      <p:sp>
        <p:nvSpPr>
          <p:cNvPr id="4" name="Text 1"/>
          <p:cNvSpPr/>
          <p:nvPr/>
        </p:nvSpPr>
        <p:spPr>
          <a:xfrm>
            <a:off x="6215301" y="2652474"/>
            <a:ext cx="7686199" cy="666274"/>
          </a:xfrm>
          <a:prstGeom prst="rect">
            <a:avLst/>
          </a:prstGeom>
          <a:noFill/>
          <a:ln/>
        </p:spPr>
        <p:txBody>
          <a:bodyPr wrap="square" lIns="0" tIns="0" rIns="0" bIns="0" rtlCol="0" anchor="t"/>
          <a:lstStyle/>
          <a:p>
            <a:pPr marL="0" indent="0">
              <a:lnSpc>
                <a:spcPts val="2600"/>
              </a:lnSpc>
              <a:buNone/>
            </a:pPr>
            <a:r>
              <a:rPr lang="en-US" sz="1600" dirty="0">
                <a:solidFill>
                  <a:srgbClr val="5B5F71"/>
                </a:solidFill>
                <a:ea typeface="Instrument Sans Medium" pitchFamily="34" charset="-122"/>
                <a:cs typeface="Instrument Sans Medium" pitchFamily="34" charset="-120"/>
              </a:rPr>
              <a:t>AtliQ's journey to data-driven decision-making continues. The company is committed to continually refining its approach to ensure long-term success.</a:t>
            </a:r>
            <a:endParaRPr lang="en-US" sz="1600" dirty="0"/>
          </a:p>
        </p:txBody>
      </p:sp>
      <p:sp>
        <p:nvSpPr>
          <p:cNvPr id="5" name="Shape 2"/>
          <p:cNvSpPr/>
          <p:nvPr/>
        </p:nvSpPr>
        <p:spPr>
          <a:xfrm>
            <a:off x="6215301" y="3552944"/>
            <a:ext cx="3739039" cy="1881426"/>
          </a:xfrm>
          <a:prstGeom prst="roundRect">
            <a:avLst>
              <a:gd name="adj" fmla="val 4650"/>
            </a:avLst>
          </a:prstGeom>
          <a:solidFill>
            <a:srgbClr val="E2E3E9"/>
          </a:solidFill>
          <a:ln w="7620">
            <a:solidFill>
              <a:srgbClr val="C8C9CF"/>
            </a:solidFill>
            <a:prstDash val="solid"/>
          </a:ln>
        </p:spPr>
      </p:sp>
      <p:sp>
        <p:nvSpPr>
          <p:cNvPr id="6" name="Text 3"/>
          <p:cNvSpPr/>
          <p:nvPr/>
        </p:nvSpPr>
        <p:spPr>
          <a:xfrm>
            <a:off x="6431161" y="3768804"/>
            <a:ext cx="2603421" cy="325398"/>
          </a:xfrm>
          <a:prstGeom prst="rect">
            <a:avLst/>
          </a:prstGeom>
          <a:noFill/>
          <a:ln/>
        </p:spPr>
        <p:txBody>
          <a:bodyPr wrap="none" lIns="0" tIns="0" rIns="0" bIns="0" rtlCol="0" anchor="t"/>
          <a:lstStyle/>
          <a:p>
            <a:pPr marL="0" indent="0">
              <a:lnSpc>
                <a:spcPts val="2550"/>
              </a:lnSpc>
              <a:buNone/>
            </a:pPr>
            <a:r>
              <a:rPr lang="en-US" sz="2000" dirty="0">
                <a:solidFill>
                  <a:srgbClr val="5B5F71"/>
                </a:solidFill>
                <a:ea typeface="Instrument Sans Semi Bold" pitchFamily="34" charset="-122"/>
                <a:cs typeface="Instrument Sans Semi Bold" pitchFamily="34" charset="-120"/>
              </a:rPr>
              <a:t>Data Governance</a:t>
            </a:r>
            <a:endParaRPr lang="en-US" sz="2000" dirty="0"/>
          </a:p>
        </p:txBody>
      </p:sp>
      <p:sp>
        <p:nvSpPr>
          <p:cNvPr id="7" name="Text 4"/>
          <p:cNvSpPr/>
          <p:nvPr/>
        </p:nvSpPr>
        <p:spPr>
          <a:xfrm>
            <a:off x="6431161" y="4219099"/>
            <a:ext cx="3307318" cy="999411"/>
          </a:xfrm>
          <a:prstGeom prst="rect">
            <a:avLst/>
          </a:prstGeom>
          <a:noFill/>
          <a:ln/>
        </p:spPr>
        <p:txBody>
          <a:bodyPr wrap="square" lIns="0" tIns="0" rIns="0" bIns="0" rtlCol="0" anchor="t"/>
          <a:lstStyle/>
          <a:p>
            <a:pPr marL="0" indent="0">
              <a:lnSpc>
                <a:spcPts val="2600"/>
              </a:lnSpc>
              <a:buNone/>
            </a:pPr>
            <a:r>
              <a:rPr lang="en-US" sz="1600" dirty="0">
                <a:solidFill>
                  <a:srgbClr val="5B5F71"/>
                </a:solidFill>
                <a:ea typeface="Instrument Sans Medium" pitchFamily="34" charset="-122"/>
                <a:cs typeface="Instrument Sans Medium" pitchFamily="34" charset="-120"/>
              </a:rPr>
              <a:t>Implementing robust data governance policies to ensure data quality and security.</a:t>
            </a:r>
            <a:endParaRPr lang="en-US" sz="1600" dirty="0"/>
          </a:p>
        </p:txBody>
      </p:sp>
      <p:sp>
        <p:nvSpPr>
          <p:cNvPr id="8" name="Shape 5"/>
          <p:cNvSpPr/>
          <p:nvPr/>
        </p:nvSpPr>
        <p:spPr>
          <a:xfrm>
            <a:off x="10162580" y="3552944"/>
            <a:ext cx="3739039" cy="1881426"/>
          </a:xfrm>
          <a:prstGeom prst="roundRect">
            <a:avLst>
              <a:gd name="adj" fmla="val 4650"/>
            </a:avLst>
          </a:prstGeom>
          <a:solidFill>
            <a:srgbClr val="E2E3E9"/>
          </a:solidFill>
          <a:ln w="7620">
            <a:solidFill>
              <a:srgbClr val="C8C9CF"/>
            </a:solidFill>
            <a:prstDash val="solid"/>
          </a:ln>
        </p:spPr>
      </p:sp>
      <p:sp>
        <p:nvSpPr>
          <p:cNvPr id="9" name="Text 6"/>
          <p:cNvSpPr/>
          <p:nvPr/>
        </p:nvSpPr>
        <p:spPr>
          <a:xfrm>
            <a:off x="10378440" y="3768804"/>
            <a:ext cx="2603421" cy="325398"/>
          </a:xfrm>
          <a:prstGeom prst="rect">
            <a:avLst/>
          </a:prstGeom>
          <a:noFill/>
          <a:ln/>
        </p:spPr>
        <p:txBody>
          <a:bodyPr wrap="none" lIns="0" tIns="0" rIns="0" bIns="0" rtlCol="0" anchor="t"/>
          <a:lstStyle/>
          <a:p>
            <a:pPr marL="0" indent="0">
              <a:lnSpc>
                <a:spcPts val="2550"/>
              </a:lnSpc>
              <a:buNone/>
            </a:pPr>
            <a:r>
              <a:rPr lang="en-US" sz="2000" dirty="0">
                <a:solidFill>
                  <a:srgbClr val="5B5F71"/>
                </a:solidFill>
                <a:ea typeface="Instrument Sans Semi Bold" pitchFamily="34" charset="-122"/>
                <a:cs typeface="Instrument Sans Semi Bold" pitchFamily="34" charset="-120"/>
              </a:rPr>
              <a:t>Data Literacy</a:t>
            </a:r>
            <a:endParaRPr lang="en-US" sz="2000" dirty="0"/>
          </a:p>
        </p:txBody>
      </p:sp>
      <p:sp>
        <p:nvSpPr>
          <p:cNvPr id="10" name="Text 7"/>
          <p:cNvSpPr/>
          <p:nvPr/>
        </p:nvSpPr>
        <p:spPr>
          <a:xfrm>
            <a:off x="10378440" y="4219099"/>
            <a:ext cx="3307318" cy="999411"/>
          </a:xfrm>
          <a:prstGeom prst="rect">
            <a:avLst/>
          </a:prstGeom>
          <a:noFill/>
          <a:ln/>
        </p:spPr>
        <p:txBody>
          <a:bodyPr wrap="square" lIns="0" tIns="0" rIns="0" bIns="0" rtlCol="0" anchor="t"/>
          <a:lstStyle/>
          <a:p>
            <a:pPr marL="0" indent="0">
              <a:lnSpc>
                <a:spcPts val="2600"/>
              </a:lnSpc>
              <a:buNone/>
            </a:pPr>
            <a:r>
              <a:rPr lang="en-US" sz="1600" dirty="0">
                <a:solidFill>
                  <a:srgbClr val="5B5F71"/>
                </a:solidFill>
                <a:ea typeface="Instrument Sans Medium" pitchFamily="34" charset="-122"/>
                <a:cs typeface="Instrument Sans Medium" pitchFamily="34" charset="-120"/>
              </a:rPr>
              <a:t>Investing in data literacy initiatives to empower employees to leverage data effectively.</a:t>
            </a:r>
            <a:endParaRPr lang="en-US" sz="1600" dirty="0"/>
          </a:p>
        </p:txBody>
      </p:sp>
      <p:sp>
        <p:nvSpPr>
          <p:cNvPr id="11" name="Shape 8"/>
          <p:cNvSpPr/>
          <p:nvPr/>
        </p:nvSpPr>
        <p:spPr>
          <a:xfrm>
            <a:off x="6215301" y="5642610"/>
            <a:ext cx="7686199" cy="1548289"/>
          </a:xfrm>
          <a:prstGeom prst="roundRect">
            <a:avLst>
              <a:gd name="adj" fmla="val 5650"/>
            </a:avLst>
          </a:prstGeom>
          <a:solidFill>
            <a:srgbClr val="E2E3E9"/>
          </a:solidFill>
          <a:ln w="7620">
            <a:solidFill>
              <a:srgbClr val="C8C9CF"/>
            </a:solidFill>
            <a:prstDash val="solid"/>
          </a:ln>
        </p:spPr>
      </p:sp>
      <p:sp>
        <p:nvSpPr>
          <p:cNvPr id="12" name="Text 9"/>
          <p:cNvSpPr/>
          <p:nvPr/>
        </p:nvSpPr>
        <p:spPr>
          <a:xfrm>
            <a:off x="6431161" y="5858470"/>
            <a:ext cx="3141226" cy="325398"/>
          </a:xfrm>
          <a:prstGeom prst="rect">
            <a:avLst/>
          </a:prstGeom>
          <a:noFill/>
          <a:ln/>
        </p:spPr>
        <p:txBody>
          <a:bodyPr wrap="none" lIns="0" tIns="0" rIns="0" bIns="0" rtlCol="0" anchor="t"/>
          <a:lstStyle/>
          <a:p>
            <a:pPr marL="0" indent="0">
              <a:lnSpc>
                <a:spcPts val="2550"/>
              </a:lnSpc>
              <a:buNone/>
            </a:pPr>
            <a:r>
              <a:rPr lang="en-US" sz="2000" dirty="0">
                <a:solidFill>
                  <a:srgbClr val="5B5F71"/>
                </a:solidFill>
                <a:ea typeface="Instrument Sans Semi Bold" pitchFamily="34" charset="-122"/>
                <a:cs typeface="Instrument Sans Semi Bold" pitchFamily="34" charset="-120"/>
              </a:rPr>
              <a:t>Continuous Improvement</a:t>
            </a:r>
            <a:endParaRPr lang="en-US" sz="2000" dirty="0"/>
          </a:p>
        </p:txBody>
      </p:sp>
      <p:sp>
        <p:nvSpPr>
          <p:cNvPr id="13" name="Text 10"/>
          <p:cNvSpPr/>
          <p:nvPr/>
        </p:nvSpPr>
        <p:spPr>
          <a:xfrm>
            <a:off x="6431161" y="6308765"/>
            <a:ext cx="7254478" cy="666274"/>
          </a:xfrm>
          <a:prstGeom prst="rect">
            <a:avLst/>
          </a:prstGeom>
          <a:noFill/>
          <a:ln/>
        </p:spPr>
        <p:txBody>
          <a:bodyPr wrap="square" lIns="0" tIns="0" rIns="0" bIns="0" rtlCol="0" anchor="t"/>
          <a:lstStyle/>
          <a:p>
            <a:pPr marL="0" indent="0">
              <a:lnSpc>
                <a:spcPts val="2600"/>
              </a:lnSpc>
              <a:buNone/>
            </a:pPr>
            <a:r>
              <a:rPr lang="en-US" sz="1600" dirty="0">
                <a:solidFill>
                  <a:srgbClr val="5B5F71"/>
                </a:solidFill>
                <a:ea typeface="Instrument Sans Medium" pitchFamily="34" charset="-122"/>
                <a:cs typeface="Instrument Sans Medium" pitchFamily="34" charset="-120"/>
              </a:rPr>
              <a:t>Embracing a culture of continuous improvement, iteratively refining data-driven processes.</a:t>
            </a:r>
            <a:endParaRPr lang="en-US" sz="1600" dirty="0"/>
          </a:p>
        </p:txBody>
      </p:sp>
      <p:pic>
        <p:nvPicPr>
          <p:cNvPr id="14" name="Picture 13">
            <a:extLst>
              <a:ext uri="{FF2B5EF4-FFF2-40B4-BE49-F238E27FC236}">
                <a16:creationId xmlns:a16="http://schemas.microsoft.com/office/drawing/2014/main" id="{0E04663C-789F-4C79-948C-802BB16485A2}"/>
              </a:ext>
            </a:extLst>
          </p:cNvPr>
          <p:cNvPicPr>
            <a:picLocks noChangeAspect="1"/>
          </p:cNvPicPr>
          <p:nvPr/>
        </p:nvPicPr>
        <p:blipFill>
          <a:blip r:embed="rId4"/>
          <a:stretch>
            <a:fillRect/>
          </a:stretch>
        </p:blipFill>
        <p:spPr>
          <a:xfrm>
            <a:off x="13772756" y="51234"/>
            <a:ext cx="684023" cy="669369"/>
          </a:xfrm>
          <a:prstGeom prst="rect">
            <a:avLst/>
          </a:prstGeom>
        </p:spPr>
      </p:pic>
      <p:pic>
        <p:nvPicPr>
          <p:cNvPr id="15" name="Picture 14">
            <a:extLst>
              <a:ext uri="{FF2B5EF4-FFF2-40B4-BE49-F238E27FC236}">
                <a16:creationId xmlns:a16="http://schemas.microsoft.com/office/drawing/2014/main" id="{4A146C4D-5B34-480F-A644-C88E3D8E6B80}"/>
              </a:ext>
            </a:extLst>
          </p:cNvPr>
          <p:cNvPicPr>
            <a:picLocks noChangeAspect="1"/>
          </p:cNvPicPr>
          <p:nvPr/>
        </p:nvPicPr>
        <p:blipFill>
          <a:blip r:embed="rId5"/>
          <a:stretch>
            <a:fillRect/>
          </a:stretch>
        </p:blipFill>
        <p:spPr>
          <a:xfrm>
            <a:off x="12778452" y="7746739"/>
            <a:ext cx="1832558" cy="3862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8396" y="888563"/>
            <a:ext cx="7680008" cy="1307306"/>
          </a:xfrm>
          <a:prstGeom prst="rect">
            <a:avLst/>
          </a:prstGeom>
          <a:noFill/>
          <a:ln/>
        </p:spPr>
        <p:txBody>
          <a:bodyPr wrap="square" lIns="0" tIns="0" rIns="0" bIns="0" rtlCol="0" anchor="t"/>
          <a:lstStyle/>
          <a:p>
            <a:pPr marL="0" indent="0">
              <a:lnSpc>
                <a:spcPts val="5100"/>
              </a:lnSpc>
              <a:buNone/>
            </a:pPr>
            <a:r>
              <a:rPr lang="en-US" sz="4100" dirty="0">
                <a:solidFill>
                  <a:srgbClr val="505468"/>
                </a:solidFill>
                <a:ea typeface="Instrument Sans Semi Bold" pitchFamily="34" charset="-122"/>
                <a:cs typeface="Instrument Sans Semi Bold" pitchFamily="34" charset="-120"/>
              </a:rPr>
              <a:t>About AtliQ Hardware: A Fast-Growing Electronics Company</a:t>
            </a:r>
            <a:endParaRPr lang="en-US" sz="4100" dirty="0"/>
          </a:p>
        </p:txBody>
      </p:sp>
      <p:sp>
        <p:nvSpPr>
          <p:cNvPr id="4" name="Text 1"/>
          <p:cNvSpPr/>
          <p:nvPr/>
        </p:nvSpPr>
        <p:spPr>
          <a:xfrm>
            <a:off x="6218396" y="2509480"/>
            <a:ext cx="7680008" cy="669369"/>
          </a:xfrm>
          <a:prstGeom prst="rect">
            <a:avLst/>
          </a:prstGeom>
          <a:noFill/>
          <a:ln/>
        </p:spPr>
        <p:txBody>
          <a:bodyPr wrap="square" lIns="0" tIns="0" rIns="0" bIns="0" rtlCol="0" anchor="t"/>
          <a:lstStyle/>
          <a:p>
            <a:pPr marL="0" indent="0">
              <a:lnSpc>
                <a:spcPts val="2600"/>
              </a:lnSpc>
              <a:buNone/>
            </a:pPr>
            <a:r>
              <a:rPr lang="en-US" sz="1600" dirty="0">
                <a:solidFill>
                  <a:srgbClr val="5B5F71"/>
                </a:solidFill>
                <a:ea typeface="Instrument Sans Medium" pitchFamily="34" charset="-122"/>
                <a:cs typeface="Instrument Sans Medium" pitchFamily="34" charset="-120"/>
              </a:rPr>
              <a:t>AtliQ Hardware is a leading electronics company serving prominent clients like Croma and Amazon, specializing in a diverse range of electronic devices.</a:t>
            </a:r>
            <a:endParaRPr lang="en-US" sz="1600" dirty="0"/>
          </a:p>
        </p:txBody>
      </p:sp>
      <p:sp>
        <p:nvSpPr>
          <p:cNvPr id="5" name="Shape 2"/>
          <p:cNvSpPr/>
          <p:nvPr/>
        </p:nvSpPr>
        <p:spPr>
          <a:xfrm>
            <a:off x="6218396" y="3649385"/>
            <a:ext cx="470535" cy="470535"/>
          </a:xfrm>
          <a:prstGeom prst="roundRect">
            <a:avLst>
              <a:gd name="adj" fmla="val 18668"/>
            </a:avLst>
          </a:prstGeom>
          <a:solidFill>
            <a:srgbClr val="E2E3E9"/>
          </a:solidFill>
          <a:ln w="7620">
            <a:solidFill>
              <a:srgbClr val="C8C9CF"/>
            </a:solidFill>
            <a:prstDash val="solid"/>
          </a:ln>
        </p:spPr>
      </p:sp>
      <p:sp>
        <p:nvSpPr>
          <p:cNvPr id="6" name="Text 3"/>
          <p:cNvSpPr/>
          <p:nvPr/>
        </p:nvSpPr>
        <p:spPr>
          <a:xfrm>
            <a:off x="6392942" y="3727728"/>
            <a:ext cx="121444" cy="313730"/>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1</a:t>
            </a:r>
            <a:endParaRPr lang="en-US" sz="2450" dirty="0"/>
          </a:p>
        </p:txBody>
      </p:sp>
      <p:sp>
        <p:nvSpPr>
          <p:cNvPr id="7" name="Text 4"/>
          <p:cNvSpPr/>
          <p:nvPr/>
        </p:nvSpPr>
        <p:spPr>
          <a:xfrm>
            <a:off x="6898005" y="3649385"/>
            <a:ext cx="2614255" cy="326827"/>
          </a:xfrm>
          <a:prstGeom prst="rect">
            <a:avLst/>
          </a:prstGeom>
          <a:noFill/>
          <a:ln/>
        </p:spPr>
        <p:txBody>
          <a:bodyPr wrap="none" lIns="0" tIns="0" rIns="0" bIns="0" rtlCol="0" anchor="t"/>
          <a:lstStyle/>
          <a:p>
            <a:pPr marL="0" indent="0">
              <a:lnSpc>
                <a:spcPts val="2550"/>
              </a:lnSpc>
              <a:buNone/>
            </a:pPr>
            <a:r>
              <a:rPr lang="en-US" sz="2050" b="1" dirty="0">
                <a:solidFill>
                  <a:srgbClr val="5B5F71"/>
                </a:solidFill>
                <a:ea typeface="Instrument Sans Semi Bold" pitchFamily="34" charset="-122"/>
                <a:cs typeface="Instrument Sans Semi Bold" pitchFamily="34" charset="-120"/>
              </a:rPr>
              <a:t>Market Presence</a:t>
            </a:r>
            <a:endParaRPr lang="en-US" sz="2050" b="1" dirty="0"/>
          </a:p>
        </p:txBody>
      </p:sp>
      <p:sp>
        <p:nvSpPr>
          <p:cNvPr id="8" name="Text 5"/>
          <p:cNvSpPr/>
          <p:nvPr/>
        </p:nvSpPr>
        <p:spPr>
          <a:xfrm>
            <a:off x="6898005" y="4101584"/>
            <a:ext cx="3055858" cy="1004054"/>
          </a:xfrm>
          <a:prstGeom prst="rect">
            <a:avLst/>
          </a:prstGeom>
          <a:noFill/>
          <a:ln/>
        </p:spPr>
        <p:txBody>
          <a:bodyPr wrap="square" lIns="0" tIns="0" rIns="0" bIns="0" rtlCol="0" anchor="t"/>
          <a:lstStyle/>
          <a:p>
            <a:pPr>
              <a:lnSpc>
                <a:spcPts val="2550"/>
              </a:lnSpc>
            </a:pPr>
            <a:r>
              <a:rPr lang="en-US" sz="2050" dirty="0">
                <a:solidFill>
                  <a:srgbClr val="5B5F71"/>
                </a:solidFill>
              </a:rPr>
              <a:t>AtliQ has a strong presence in the electronics market, serving a wide customer base.</a:t>
            </a:r>
          </a:p>
        </p:txBody>
      </p:sp>
      <p:sp>
        <p:nvSpPr>
          <p:cNvPr id="9" name="Shape 6"/>
          <p:cNvSpPr/>
          <p:nvPr/>
        </p:nvSpPr>
        <p:spPr>
          <a:xfrm>
            <a:off x="10162937" y="3649385"/>
            <a:ext cx="470535" cy="470535"/>
          </a:xfrm>
          <a:prstGeom prst="roundRect">
            <a:avLst>
              <a:gd name="adj" fmla="val 18668"/>
            </a:avLst>
          </a:prstGeom>
          <a:solidFill>
            <a:srgbClr val="E2E3E9"/>
          </a:solidFill>
          <a:ln w="7620">
            <a:solidFill>
              <a:srgbClr val="C8C9CF"/>
            </a:solidFill>
            <a:prstDash val="solid"/>
          </a:ln>
        </p:spPr>
      </p:sp>
      <p:sp>
        <p:nvSpPr>
          <p:cNvPr id="10" name="Text 7"/>
          <p:cNvSpPr/>
          <p:nvPr/>
        </p:nvSpPr>
        <p:spPr>
          <a:xfrm>
            <a:off x="10310813" y="3727728"/>
            <a:ext cx="174784" cy="313730"/>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2</a:t>
            </a:r>
            <a:endParaRPr lang="en-US" sz="2450" dirty="0"/>
          </a:p>
        </p:txBody>
      </p:sp>
      <p:sp>
        <p:nvSpPr>
          <p:cNvPr id="11" name="Text 8"/>
          <p:cNvSpPr/>
          <p:nvPr/>
        </p:nvSpPr>
        <p:spPr>
          <a:xfrm>
            <a:off x="10842546" y="3649385"/>
            <a:ext cx="2614255" cy="326827"/>
          </a:xfrm>
          <a:prstGeom prst="rect">
            <a:avLst/>
          </a:prstGeom>
          <a:noFill/>
          <a:ln/>
        </p:spPr>
        <p:txBody>
          <a:bodyPr wrap="none" lIns="0" tIns="0" rIns="0" bIns="0" rtlCol="0" anchor="t"/>
          <a:lstStyle/>
          <a:p>
            <a:pPr indent="0">
              <a:lnSpc>
                <a:spcPts val="2550"/>
              </a:lnSpc>
              <a:buNone/>
            </a:pPr>
            <a:r>
              <a:rPr lang="en-US" sz="2050" b="1" dirty="0">
                <a:solidFill>
                  <a:srgbClr val="5B5F71"/>
                </a:solidFill>
              </a:rPr>
              <a:t>Product Portfolio</a:t>
            </a:r>
          </a:p>
        </p:txBody>
      </p:sp>
      <p:sp>
        <p:nvSpPr>
          <p:cNvPr id="12" name="Text 9"/>
          <p:cNvSpPr/>
          <p:nvPr/>
        </p:nvSpPr>
        <p:spPr>
          <a:xfrm>
            <a:off x="10842546" y="4101584"/>
            <a:ext cx="3055858" cy="1673423"/>
          </a:xfrm>
          <a:prstGeom prst="rect">
            <a:avLst/>
          </a:prstGeom>
          <a:noFill/>
          <a:ln/>
        </p:spPr>
        <p:txBody>
          <a:bodyPr wrap="square" lIns="0" tIns="0" rIns="0" bIns="0" rtlCol="0" anchor="t"/>
          <a:lstStyle/>
          <a:p>
            <a:pPr>
              <a:lnSpc>
                <a:spcPts val="2550"/>
              </a:lnSpc>
            </a:pPr>
            <a:r>
              <a:rPr lang="en-US" sz="2050" dirty="0">
                <a:solidFill>
                  <a:srgbClr val="5B5F71"/>
                </a:solidFill>
              </a:rPr>
              <a:t>The company boasts a comprehensive product portfolio, encompassing various electronic devices to cater to diverse needs.</a:t>
            </a:r>
          </a:p>
        </p:txBody>
      </p:sp>
      <p:sp>
        <p:nvSpPr>
          <p:cNvPr id="13" name="Shape 10"/>
          <p:cNvSpPr/>
          <p:nvPr/>
        </p:nvSpPr>
        <p:spPr>
          <a:xfrm>
            <a:off x="6218396" y="6219349"/>
            <a:ext cx="470535" cy="470535"/>
          </a:xfrm>
          <a:prstGeom prst="roundRect">
            <a:avLst>
              <a:gd name="adj" fmla="val 18668"/>
            </a:avLst>
          </a:prstGeom>
          <a:solidFill>
            <a:srgbClr val="E2E3E9"/>
          </a:solidFill>
          <a:ln w="7620">
            <a:solidFill>
              <a:srgbClr val="C8C9CF"/>
            </a:solidFill>
            <a:prstDash val="solid"/>
          </a:ln>
        </p:spPr>
      </p:sp>
      <p:sp>
        <p:nvSpPr>
          <p:cNvPr id="14" name="Text 11"/>
          <p:cNvSpPr/>
          <p:nvPr/>
        </p:nvSpPr>
        <p:spPr>
          <a:xfrm>
            <a:off x="6362819" y="6297692"/>
            <a:ext cx="181689" cy="313730"/>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3</a:t>
            </a:r>
            <a:endParaRPr lang="en-US" sz="2450" dirty="0"/>
          </a:p>
        </p:txBody>
      </p:sp>
      <p:sp>
        <p:nvSpPr>
          <p:cNvPr id="15" name="Text 12"/>
          <p:cNvSpPr/>
          <p:nvPr/>
        </p:nvSpPr>
        <p:spPr>
          <a:xfrm>
            <a:off x="6898005" y="6219349"/>
            <a:ext cx="2614255" cy="326827"/>
          </a:xfrm>
          <a:prstGeom prst="rect">
            <a:avLst/>
          </a:prstGeom>
          <a:noFill/>
          <a:ln/>
        </p:spPr>
        <p:txBody>
          <a:bodyPr wrap="none" lIns="0" tIns="0" rIns="0" bIns="0" rtlCol="0" anchor="t"/>
          <a:lstStyle/>
          <a:p>
            <a:pPr indent="0">
              <a:lnSpc>
                <a:spcPts val="2550"/>
              </a:lnSpc>
              <a:buNone/>
            </a:pPr>
            <a:r>
              <a:rPr lang="en-US" sz="2050" b="1" dirty="0">
                <a:solidFill>
                  <a:srgbClr val="5B5F71"/>
                </a:solidFill>
              </a:rPr>
              <a:t>Growth Strategy</a:t>
            </a:r>
          </a:p>
        </p:txBody>
      </p:sp>
      <p:sp>
        <p:nvSpPr>
          <p:cNvPr id="16" name="Text 13"/>
          <p:cNvSpPr/>
          <p:nvPr/>
        </p:nvSpPr>
        <p:spPr>
          <a:xfrm>
            <a:off x="6898005" y="6671548"/>
            <a:ext cx="7000399" cy="669369"/>
          </a:xfrm>
          <a:prstGeom prst="rect">
            <a:avLst/>
          </a:prstGeom>
          <a:noFill/>
          <a:ln/>
        </p:spPr>
        <p:txBody>
          <a:bodyPr wrap="square" lIns="0" tIns="0" rIns="0" bIns="0" rtlCol="0" anchor="t"/>
          <a:lstStyle/>
          <a:p>
            <a:pPr>
              <a:lnSpc>
                <a:spcPts val="2550"/>
              </a:lnSpc>
            </a:pPr>
            <a:r>
              <a:rPr lang="en-US" sz="2050" dirty="0">
                <a:solidFill>
                  <a:srgbClr val="5B5F71"/>
                </a:solidFill>
              </a:rPr>
              <a:t>AtliQ has a clear growth strategy, focusing on expanding its market share and product offerings.</a:t>
            </a:r>
          </a:p>
        </p:txBody>
      </p:sp>
      <p:pic>
        <p:nvPicPr>
          <p:cNvPr id="18" name="Picture 17">
            <a:extLst>
              <a:ext uri="{FF2B5EF4-FFF2-40B4-BE49-F238E27FC236}">
                <a16:creationId xmlns:a16="http://schemas.microsoft.com/office/drawing/2014/main" id="{6B3D2F07-3A46-4988-882D-8AB8E65B3B90}"/>
              </a:ext>
            </a:extLst>
          </p:cNvPr>
          <p:cNvPicPr>
            <a:picLocks noChangeAspect="1"/>
          </p:cNvPicPr>
          <p:nvPr/>
        </p:nvPicPr>
        <p:blipFill>
          <a:blip r:embed="rId4"/>
          <a:stretch>
            <a:fillRect/>
          </a:stretch>
        </p:blipFill>
        <p:spPr>
          <a:xfrm>
            <a:off x="13772756" y="51234"/>
            <a:ext cx="684023" cy="669369"/>
          </a:xfrm>
          <a:prstGeom prst="rect">
            <a:avLst/>
          </a:prstGeom>
        </p:spPr>
      </p:pic>
      <p:pic>
        <p:nvPicPr>
          <p:cNvPr id="19" name="Picture 18">
            <a:extLst>
              <a:ext uri="{FF2B5EF4-FFF2-40B4-BE49-F238E27FC236}">
                <a16:creationId xmlns:a16="http://schemas.microsoft.com/office/drawing/2014/main" id="{13D96541-480F-4C49-963F-024B33402396}"/>
              </a:ext>
            </a:extLst>
          </p:cNvPr>
          <p:cNvPicPr>
            <a:picLocks noChangeAspect="1"/>
          </p:cNvPicPr>
          <p:nvPr/>
        </p:nvPicPr>
        <p:blipFill>
          <a:blip r:embed="rId5"/>
          <a:stretch>
            <a:fillRect/>
          </a:stretch>
        </p:blipFill>
        <p:spPr>
          <a:xfrm>
            <a:off x="12778452" y="7746739"/>
            <a:ext cx="1832558" cy="386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5684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ea typeface="Instrument Sans Semi Bold" pitchFamily="34" charset="-122"/>
                <a:cs typeface="Instrument Sans Semi Bold" pitchFamily="34" charset="-120"/>
              </a:rPr>
              <a:t>Challenges in Latin America: Intuition-Based Decisions Leading to Losses</a:t>
            </a:r>
            <a:endParaRPr lang="en-US" sz="4450" dirty="0"/>
          </a:p>
        </p:txBody>
      </p:sp>
      <p:sp>
        <p:nvSpPr>
          <p:cNvPr id="3" name="Text 1"/>
          <p:cNvSpPr/>
          <p:nvPr/>
        </p:nvSpPr>
        <p:spPr>
          <a:xfrm>
            <a:off x="793790" y="332803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Despite its success, AtliQ faced significant challenges in its Latin American operations. Reliance on intuition-based decision-making led to losses in this key market.</a:t>
            </a:r>
            <a:endParaRPr lang="en-US" sz="1750" dirty="0"/>
          </a:p>
        </p:txBody>
      </p:sp>
      <p:sp>
        <p:nvSpPr>
          <p:cNvPr id="4" name="Text 2"/>
          <p:cNvSpPr/>
          <p:nvPr/>
        </p:nvSpPr>
        <p:spPr>
          <a:xfrm>
            <a:off x="793790" y="4535805"/>
            <a:ext cx="3412927"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Intuition-Based Decisions</a:t>
            </a:r>
            <a:endParaRPr lang="en-US" sz="2200" dirty="0"/>
          </a:p>
        </p:txBody>
      </p:sp>
      <p:sp>
        <p:nvSpPr>
          <p:cNvPr id="5" name="Text 3"/>
          <p:cNvSpPr/>
          <p:nvPr/>
        </p:nvSpPr>
        <p:spPr>
          <a:xfrm>
            <a:off x="793790"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Decisions were often made based on intuition and gut feeling, leading to inaccurate forecasts and inefficiencies.</a:t>
            </a:r>
            <a:endParaRPr lang="en-US" sz="1750" dirty="0"/>
          </a:p>
        </p:txBody>
      </p:sp>
      <p:sp>
        <p:nvSpPr>
          <p:cNvPr id="6" name="Text 4"/>
          <p:cNvSpPr/>
          <p:nvPr/>
        </p:nvSpPr>
        <p:spPr>
          <a:xfrm>
            <a:off x="5332928" y="45358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Lack of Data Analysis</a:t>
            </a:r>
            <a:endParaRPr lang="en-US" sz="2200" dirty="0"/>
          </a:p>
        </p:txBody>
      </p:sp>
      <p:sp>
        <p:nvSpPr>
          <p:cNvPr id="7" name="Text 5"/>
          <p:cNvSpPr/>
          <p:nvPr/>
        </p:nvSpPr>
        <p:spPr>
          <a:xfrm>
            <a:off x="5332928"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AtliQ lacked a systematic data analysis process, hindering its ability to identify trends and understand customer behavior.</a:t>
            </a:r>
            <a:endParaRPr lang="en-US" sz="1750" dirty="0"/>
          </a:p>
        </p:txBody>
      </p:sp>
      <p:sp>
        <p:nvSpPr>
          <p:cNvPr id="8" name="Text 6"/>
          <p:cNvSpPr/>
          <p:nvPr/>
        </p:nvSpPr>
        <p:spPr>
          <a:xfrm>
            <a:off x="9872067" y="4535805"/>
            <a:ext cx="3184327"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Competitive Landscape</a:t>
            </a:r>
            <a:endParaRPr lang="en-US" sz="2200" dirty="0"/>
          </a:p>
        </p:txBody>
      </p:sp>
      <p:sp>
        <p:nvSpPr>
          <p:cNvPr id="9" name="Text 7"/>
          <p:cNvSpPr/>
          <p:nvPr/>
        </p:nvSpPr>
        <p:spPr>
          <a:xfrm>
            <a:off x="9872067"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The Latin American market was highly competitive, with established players leveraging data to gain a competitive edge.</a:t>
            </a:r>
            <a:endParaRPr lang="en-US" sz="1750" dirty="0"/>
          </a:p>
        </p:txBody>
      </p:sp>
      <p:pic>
        <p:nvPicPr>
          <p:cNvPr id="10" name="Picture 9">
            <a:extLst>
              <a:ext uri="{FF2B5EF4-FFF2-40B4-BE49-F238E27FC236}">
                <a16:creationId xmlns:a16="http://schemas.microsoft.com/office/drawing/2014/main" id="{EE40D7BD-70C3-4136-A881-0FE7C3BEB2C0}"/>
              </a:ext>
            </a:extLst>
          </p:cNvPr>
          <p:cNvPicPr>
            <a:picLocks noChangeAspect="1"/>
          </p:cNvPicPr>
          <p:nvPr/>
        </p:nvPicPr>
        <p:blipFill>
          <a:blip r:embed="rId3"/>
          <a:stretch>
            <a:fillRect/>
          </a:stretch>
        </p:blipFill>
        <p:spPr>
          <a:xfrm>
            <a:off x="13772756" y="51234"/>
            <a:ext cx="684023" cy="669369"/>
          </a:xfrm>
          <a:prstGeom prst="rect">
            <a:avLst/>
          </a:prstGeom>
        </p:spPr>
      </p:pic>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4"/>
          <a:stretch>
            <a:fillRect/>
          </a:stretch>
        </p:blipFill>
        <p:spPr>
          <a:xfrm>
            <a:off x="12778452" y="7746739"/>
            <a:ext cx="1832558" cy="3862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0220" y="855840"/>
            <a:ext cx="7901702" cy="1109186"/>
          </a:xfrm>
          <a:prstGeom prst="rect">
            <a:avLst/>
          </a:prstGeom>
          <a:noFill/>
          <a:ln/>
        </p:spPr>
        <p:txBody>
          <a:bodyPr wrap="square" lIns="0" tIns="0" rIns="0" bIns="0" rtlCol="0" anchor="t"/>
          <a:lstStyle/>
          <a:p>
            <a:pPr marL="0" indent="0">
              <a:lnSpc>
                <a:spcPts val="4350"/>
              </a:lnSpc>
              <a:buNone/>
            </a:pPr>
            <a:r>
              <a:rPr lang="en-US" sz="3450" dirty="0">
                <a:solidFill>
                  <a:srgbClr val="505468"/>
                </a:solidFill>
                <a:ea typeface="Instrument Sans Semi Bold" pitchFamily="34" charset="-122"/>
                <a:cs typeface="Instrument Sans Semi Bold" pitchFamily="34" charset="-120"/>
              </a:rPr>
              <a:t>Introducing the Data-Driven Approach: Leveraging Provided Data</a:t>
            </a:r>
            <a:endParaRPr lang="en-US" sz="3450" dirty="0"/>
          </a:p>
        </p:txBody>
      </p:sp>
      <p:pic>
        <p:nvPicPr>
          <p:cNvPr id="21" name="Picture 20">
            <a:extLst>
              <a:ext uri="{FF2B5EF4-FFF2-40B4-BE49-F238E27FC236}">
                <a16:creationId xmlns:a16="http://schemas.microsoft.com/office/drawing/2014/main" id="{98A892AB-7936-4E5C-975F-C679CCBD4CB1}"/>
              </a:ext>
            </a:extLst>
          </p:cNvPr>
          <p:cNvPicPr>
            <a:picLocks noChangeAspect="1"/>
          </p:cNvPicPr>
          <p:nvPr/>
        </p:nvPicPr>
        <p:blipFill>
          <a:blip r:embed="rId4"/>
          <a:stretch>
            <a:fillRect/>
          </a:stretch>
        </p:blipFill>
        <p:spPr>
          <a:xfrm>
            <a:off x="191920" y="61734"/>
            <a:ext cx="684023" cy="669369"/>
          </a:xfrm>
          <a:prstGeom prst="rect">
            <a:avLst/>
          </a:prstGeom>
        </p:spPr>
      </p:pic>
      <p:pic>
        <p:nvPicPr>
          <p:cNvPr id="22" name="Picture 21">
            <a:extLst>
              <a:ext uri="{FF2B5EF4-FFF2-40B4-BE49-F238E27FC236}">
                <a16:creationId xmlns:a16="http://schemas.microsoft.com/office/drawing/2014/main" id="{F608AC8C-5AE6-460D-B461-AC7D4B4ADCB7}"/>
              </a:ext>
            </a:extLst>
          </p:cNvPr>
          <p:cNvPicPr>
            <a:picLocks noChangeAspect="1"/>
          </p:cNvPicPr>
          <p:nvPr/>
        </p:nvPicPr>
        <p:blipFill>
          <a:blip r:embed="rId5"/>
          <a:stretch>
            <a:fillRect/>
          </a:stretch>
        </p:blipFill>
        <p:spPr>
          <a:xfrm>
            <a:off x="716024" y="2338819"/>
            <a:ext cx="8090093" cy="53344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75943" y="1179313"/>
            <a:ext cx="7901702" cy="1109186"/>
          </a:xfrm>
          <a:prstGeom prst="rect">
            <a:avLst/>
          </a:prstGeom>
          <a:noFill/>
          <a:ln/>
        </p:spPr>
        <p:txBody>
          <a:bodyPr wrap="square" lIns="0" tIns="0" rIns="0" bIns="0" rtlCol="0" anchor="t"/>
          <a:lstStyle/>
          <a:p>
            <a:pPr marL="0" indent="0">
              <a:lnSpc>
                <a:spcPts val="5550"/>
              </a:lnSpc>
              <a:buNone/>
            </a:pPr>
            <a:r>
              <a:rPr lang="en-US" sz="3600" dirty="0">
                <a:solidFill>
                  <a:srgbClr val="505468"/>
                </a:solidFill>
                <a:ea typeface="Instrument Sans Semi Bold" pitchFamily="34" charset="-122"/>
                <a:cs typeface="Instrument Sans Semi Bold" pitchFamily="34" charset="-120"/>
              </a:rPr>
              <a:t>Understanding the Data Landscape</a:t>
            </a:r>
            <a:endParaRPr lang="en-US" sz="3600" dirty="0"/>
          </a:p>
        </p:txBody>
      </p:sp>
      <p:pic>
        <p:nvPicPr>
          <p:cNvPr id="60" name="Picture 59">
            <a:extLst>
              <a:ext uri="{FF2B5EF4-FFF2-40B4-BE49-F238E27FC236}">
                <a16:creationId xmlns:a16="http://schemas.microsoft.com/office/drawing/2014/main" id="{665D3E34-21CA-4690-A870-3B8A23813D11}"/>
              </a:ext>
            </a:extLst>
          </p:cNvPr>
          <p:cNvPicPr>
            <a:picLocks noChangeAspect="1"/>
          </p:cNvPicPr>
          <p:nvPr/>
        </p:nvPicPr>
        <p:blipFill>
          <a:blip r:embed="rId4"/>
          <a:stretch>
            <a:fillRect/>
          </a:stretch>
        </p:blipFill>
        <p:spPr>
          <a:xfrm>
            <a:off x="1065518" y="2566292"/>
            <a:ext cx="7888908" cy="4273666"/>
          </a:xfrm>
          <a:prstGeom prst="rect">
            <a:avLst/>
          </a:prstGeom>
        </p:spPr>
      </p:pic>
      <p:pic>
        <p:nvPicPr>
          <p:cNvPr id="6" name="Picture 5">
            <a:extLst>
              <a:ext uri="{FF2B5EF4-FFF2-40B4-BE49-F238E27FC236}">
                <a16:creationId xmlns:a16="http://schemas.microsoft.com/office/drawing/2014/main" id="{7CA6512A-02F3-44FE-8DDB-EB160490A030}"/>
              </a:ext>
            </a:extLst>
          </p:cNvPr>
          <p:cNvPicPr>
            <a:picLocks noChangeAspect="1"/>
          </p:cNvPicPr>
          <p:nvPr/>
        </p:nvPicPr>
        <p:blipFill>
          <a:blip r:embed="rId5"/>
          <a:stretch>
            <a:fillRect/>
          </a:stretch>
        </p:blipFill>
        <p:spPr>
          <a:xfrm>
            <a:off x="191920" y="61734"/>
            <a:ext cx="684023" cy="669369"/>
          </a:xfrm>
          <a:prstGeom prst="rect">
            <a:avLst/>
          </a:prstGeom>
        </p:spPr>
      </p:pic>
    </p:spTree>
    <p:extLst>
      <p:ext uri="{BB962C8B-B14F-4D97-AF65-F5344CB8AC3E}">
        <p14:creationId xmlns:p14="http://schemas.microsoft.com/office/powerpoint/2010/main" val="139989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2948"/>
          </a:xfrm>
          <a:prstGeom prst="rect">
            <a:avLst/>
          </a:prstGeom>
        </p:spPr>
      </p:pic>
      <p:sp>
        <p:nvSpPr>
          <p:cNvPr id="3" name="Text 0"/>
          <p:cNvSpPr/>
          <p:nvPr/>
        </p:nvSpPr>
        <p:spPr>
          <a:xfrm>
            <a:off x="737235" y="3212187"/>
            <a:ext cx="13155930" cy="1316355"/>
          </a:xfrm>
          <a:prstGeom prst="rect">
            <a:avLst/>
          </a:prstGeom>
          <a:noFill/>
          <a:ln/>
        </p:spPr>
        <p:txBody>
          <a:bodyPr wrap="square" lIns="0" tIns="0" rIns="0" bIns="0" rtlCol="0" anchor="t"/>
          <a:lstStyle/>
          <a:p>
            <a:pPr marL="0" indent="0">
              <a:lnSpc>
                <a:spcPts val="5150"/>
              </a:lnSpc>
              <a:buNone/>
            </a:pPr>
            <a:r>
              <a:rPr lang="en-US" sz="4100" dirty="0">
                <a:solidFill>
                  <a:srgbClr val="505468"/>
                </a:solidFill>
                <a:ea typeface="Instrument Sans Semi Bold" pitchFamily="34" charset="-122"/>
                <a:cs typeface="Instrument Sans Semi Bold" pitchFamily="34" charset="-120"/>
              </a:rPr>
              <a:t>Key Stakeholder Views: Finance, Sales, Marketing, Supply Chain, and Executive</a:t>
            </a:r>
            <a:endParaRPr lang="en-US" sz="4100" dirty="0"/>
          </a:p>
        </p:txBody>
      </p:sp>
      <p:sp>
        <p:nvSpPr>
          <p:cNvPr id="4" name="Text 1"/>
          <p:cNvSpPr/>
          <p:nvPr/>
        </p:nvSpPr>
        <p:spPr>
          <a:xfrm>
            <a:off x="737235" y="4844415"/>
            <a:ext cx="13155930" cy="673894"/>
          </a:xfrm>
          <a:prstGeom prst="rect">
            <a:avLst/>
          </a:prstGeom>
          <a:noFill/>
          <a:ln/>
        </p:spPr>
        <p:txBody>
          <a:bodyPr wrap="squar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AtliQ recognized the importance of aligning stakeholder perspectives. The company developed tailored dashboards for key stakeholders, providing insights relevant to their respective areas.</a:t>
            </a:r>
            <a:endParaRPr lang="en-US" sz="1650" dirty="0"/>
          </a:p>
        </p:txBody>
      </p:sp>
      <p:sp>
        <p:nvSpPr>
          <p:cNvPr id="5" name="Shape 2"/>
          <p:cNvSpPr/>
          <p:nvPr/>
        </p:nvSpPr>
        <p:spPr>
          <a:xfrm>
            <a:off x="737235" y="5755243"/>
            <a:ext cx="13155930" cy="1898809"/>
          </a:xfrm>
          <a:prstGeom prst="roundRect">
            <a:avLst>
              <a:gd name="adj" fmla="val 4659"/>
            </a:avLst>
          </a:prstGeom>
          <a:noFill/>
          <a:ln w="7620">
            <a:solidFill>
              <a:srgbClr val="000000">
                <a:alpha val="8000"/>
              </a:srgbClr>
            </a:solidFill>
            <a:prstDash val="solid"/>
          </a:ln>
        </p:spPr>
      </p:sp>
      <p:sp>
        <p:nvSpPr>
          <p:cNvPr id="6" name="Shape 3"/>
          <p:cNvSpPr/>
          <p:nvPr/>
        </p:nvSpPr>
        <p:spPr>
          <a:xfrm>
            <a:off x="744855" y="5762863"/>
            <a:ext cx="13140690" cy="604838"/>
          </a:xfrm>
          <a:prstGeom prst="rect">
            <a:avLst/>
          </a:prstGeom>
          <a:solidFill>
            <a:srgbClr val="FFFFFF">
              <a:alpha val="4000"/>
            </a:srgbClr>
          </a:solidFill>
          <a:ln/>
        </p:spPr>
      </p:sp>
      <p:sp>
        <p:nvSpPr>
          <p:cNvPr id="7" name="Text 4"/>
          <p:cNvSpPr/>
          <p:nvPr/>
        </p:nvSpPr>
        <p:spPr>
          <a:xfrm>
            <a:off x="955834" y="5896808"/>
            <a:ext cx="220301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Finance</a:t>
            </a:r>
            <a:endParaRPr lang="en-US" sz="1650" dirty="0"/>
          </a:p>
        </p:txBody>
      </p:sp>
      <p:sp>
        <p:nvSpPr>
          <p:cNvPr id="8" name="Text 5"/>
          <p:cNvSpPr/>
          <p:nvPr/>
        </p:nvSpPr>
        <p:spPr>
          <a:xfrm>
            <a:off x="3587710" y="5896808"/>
            <a:ext cx="219920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Sales</a:t>
            </a:r>
            <a:endParaRPr lang="en-US" sz="1650" dirty="0"/>
          </a:p>
        </p:txBody>
      </p:sp>
      <p:sp>
        <p:nvSpPr>
          <p:cNvPr id="9" name="Text 6"/>
          <p:cNvSpPr/>
          <p:nvPr/>
        </p:nvSpPr>
        <p:spPr>
          <a:xfrm>
            <a:off x="6215777" y="5896808"/>
            <a:ext cx="219920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Marketing</a:t>
            </a:r>
            <a:endParaRPr lang="en-US" sz="1650" dirty="0"/>
          </a:p>
        </p:txBody>
      </p:sp>
      <p:sp>
        <p:nvSpPr>
          <p:cNvPr id="10" name="Text 7"/>
          <p:cNvSpPr/>
          <p:nvPr/>
        </p:nvSpPr>
        <p:spPr>
          <a:xfrm>
            <a:off x="8843843" y="5896808"/>
            <a:ext cx="219920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Supply Chain</a:t>
            </a:r>
            <a:endParaRPr lang="en-US" sz="1650" dirty="0"/>
          </a:p>
        </p:txBody>
      </p:sp>
      <p:sp>
        <p:nvSpPr>
          <p:cNvPr id="11" name="Text 8"/>
          <p:cNvSpPr/>
          <p:nvPr/>
        </p:nvSpPr>
        <p:spPr>
          <a:xfrm>
            <a:off x="11471910" y="5896808"/>
            <a:ext cx="220301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Executive</a:t>
            </a:r>
            <a:endParaRPr lang="en-US" sz="1650" dirty="0"/>
          </a:p>
        </p:txBody>
      </p:sp>
      <p:sp>
        <p:nvSpPr>
          <p:cNvPr id="12" name="Shape 9"/>
          <p:cNvSpPr/>
          <p:nvPr/>
        </p:nvSpPr>
        <p:spPr>
          <a:xfrm>
            <a:off x="744855" y="6367701"/>
            <a:ext cx="13140690" cy="1278731"/>
          </a:xfrm>
          <a:prstGeom prst="rect">
            <a:avLst/>
          </a:prstGeom>
          <a:solidFill>
            <a:srgbClr val="000000">
              <a:alpha val="4000"/>
            </a:srgbClr>
          </a:solidFill>
          <a:ln/>
        </p:spPr>
      </p:sp>
      <p:sp>
        <p:nvSpPr>
          <p:cNvPr id="13" name="Text 10"/>
          <p:cNvSpPr/>
          <p:nvPr/>
        </p:nvSpPr>
        <p:spPr>
          <a:xfrm>
            <a:off x="955834" y="6501646"/>
            <a:ext cx="220301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Financial performance</a:t>
            </a:r>
            <a:endParaRPr lang="en-US" sz="1650" dirty="0"/>
          </a:p>
        </p:txBody>
      </p:sp>
      <p:sp>
        <p:nvSpPr>
          <p:cNvPr id="14" name="Text 11"/>
          <p:cNvSpPr/>
          <p:nvPr/>
        </p:nvSpPr>
        <p:spPr>
          <a:xfrm>
            <a:off x="3587710" y="6501646"/>
            <a:ext cx="2199203" cy="336947"/>
          </a:xfrm>
          <a:prstGeom prst="rect">
            <a:avLst/>
          </a:prstGeom>
          <a:noFill/>
          <a:ln/>
        </p:spPr>
        <p:txBody>
          <a:bodyPr wrap="non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Sales performance</a:t>
            </a:r>
            <a:endParaRPr lang="en-US" sz="1650" dirty="0"/>
          </a:p>
        </p:txBody>
      </p:sp>
      <p:sp>
        <p:nvSpPr>
          <p:cNvPr id="15" name="Text 12"/>
          <p:cNvSpPr/>
          <p:nvPr/>
        </p:nvSpPr>
        <p:spPr>
          <a:xfrm>
            <a:off x="6215777" y="6501646"/>
            <a:ext cx="2199203" cy="673894"/>
          </a:xfrm>
          <a:prstGeom prst="rect">
            <a:avLst/>
          </a:prstGeom>
          <a:noFill/>
          <a:ln/>
        </p:spPr>
        <p:txBody>
          <a:bodyPr wrap="squar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Marketing campaign effectiveness</a:t>
            </a:r>
            <a:endParaRPr lang="en-US" sz="1650" dirty="0"/>
          </a:p>
        </p:txBody>
      </p:sp>
      <p:sp>
        <p:nvSpPr>
          <p:cNvPr id="16" name="Text 13"/>
          <p:cNvSpPr/>
          <p:nvPr/>
        </p:nvSpPr>
        <p:spPr>
          <a:xfrm>
            <a:off x="8843843" y="6501646"/>
            <a:ext cx="2199203" cy="1010841"/>
          </a:xfrm>
          <a:prstGeom prst="rect">
            <a:avLst/>
          </a:prstGeom>
          <a:noFill/>
          <a:ln/>
        </p:spPr>
        <p:txBody>
          <a:bodyPr wrap="squar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Inventory management and logistics</a:t>
            </a:r>
            <a:endParaRPr lang="en-US" sz="1650" dirty="0"/>
          </a:p>
        </p:txBody>
      </p:sp>
      <p:sp>
        <p:nvSpPr>
          <p:cNvPr id="17" name="Text 14"/>
          <p:cNvSpPr/>
          <p:nvPr/>
        </p:nvSpPr>
        <p:spPr>
          <a:xfrm>
            <a:off x="11471910" y="6501646"/>
            <a:ext cx="2203013" cy="673894"/>
          </a:xfrm>
          <a:prstGeom prst="rect">
            <a:avLst/>
          </a:prstGeom>
          <a:noFill/>
          <a:ln/>
        </p:spPr>
        <p:txBody>
          <a:bodyPr wrap="square" lIns="0" tIns="0" rIns="0" bIns="0" rtlCol="0" anchor="t"/>
          <a:lstStyle/>
          <a:p>
            <a:pPr marL="0" indent="0">
              <a:lnSpc>
                <a:spcPts val="2650"/>
              </a:lnSpc>
              <a:buNone/>
            </a:pPr>
            <a:r>
              <a:rPr lang="en-US" sz="1650" dirty="0">
                <a:solidFill>
                  <a:srgbClr val="5B5F71"/>
                </a:solidFill>
                <a:ea typeface="Instrument Sans Medium" pitchFamily="34" charset="-122"/>
                <a:cs typeface="Instrument Sans Medium" pitchFamily="34" charset="-120"/>
              </a:rPr>
              <a:t>Overall business performance</a:t>
            </a:r>
            <a:endParaRPr lang="en-US" sz="1650" dirty="0"/>
          </a:p>
        </p:txBody>
      </p:sp>
      <p:pic>
        <p:nvPicPr>
          <p:cNvPr id="19" name="Picture 18">
            <a:extLst>
              <a:ext uri="{FF2B5EF4-FFF2-40B4-BE49-F238E27FC236}">
                <a16:creationId xmlns:a16="http://schemas.microsoft.com/office/drawing/2014/main" id="{455034DF-3E64-480E-8144-D881FDE45495}"/>
              </a:ext>
            </a:extLst>
          </p:cNvPr>
          <p:cNvPicPr>
            <a:picLocks noChangeAspect="1"/>
          </p:cNvPicPr>
          <p:nvPr/>
        </p:nvPicPr>
        <p:blipFill>
          <a:blip r:embed="rId4"/>
          <a:stretch>
            <a:fillRect/>
          </a:stretch>
        </p:blipFill>
        <p:spPr>
          <a:xfrm>
            <a:off x="13772756" y="51234"/>
            <a:ext cx="684023" cy="669369"/>
          </a:xfrm>
          <a:prstGeom prst="rect">
            <a:avLst/>
          </a:prstGeom>
        </p:spPr>
      </p:pic>
      <p:pic>
        <p:nvPicPr>
          <p:cNvPr id="20" name="Picture 19">
            <a:extLst>
              <a:ext uri="{FF2B5EF4-FFF2-40B4-BE49-F238E27FC236}">
                <a16:creationId xmlns:a16="http://schemas.microsoft.com/office/drawing/2014/main" id="{B20BC3D1-98C5-4921-B6D2-62B6D4E1ABC2}"/>
              </a:ext>
            </a:extLst>
          </p:cNvPr>
          <p:cNvPicPr>
            <a:picLocks noChangeAspect="1"/>
          </p:cNvPicPr>
          <p:nvPr/>
        </p:nvPicPr>
        <p:blipFill>
          <a:blip r:embed="rId5"/>
          <a:stretch>
            <a:fillRect/>
          </a:stretch>
        </p:blipFill>
        <p:spPr>
          <a:xfrm>
            <a:off x="12778452" y="7746739"/>
            <a:ext cx="1832558" cy="3862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131004" y="506492"/>
            <a:ext cx="7854791" cy="1726287"/>
          </a:xfrm>
          <a:prstGeom prst="rect">
            <a:avLst/>
          </a:prstGeom>
          <a:noFill/>
          <a:ln/>
        </p:spPr>
        <p:txBody>
          <a:bodyPr wrap="square" lIns="0" tIns="0" rIns="0" bIns="0" rtlCol="0" anchor="t"/>
          <a:lstStyle/>
          <a:p>
            <a:pPr marL="0" indent="0">
              <a:lnSpc>
                <a:spcPts val="4500"/>
              </a:lnSpc>
              <a:buNone/>
            </a:pPr>
            <a:r>
              <a:rPr lang="en-US" sz="3600" dirty="0">
                <a:solidFill>
                  <a:srgbClr val="505468"/>
                </a:solidFill>
                <a:ea typeface="Instrument Sans Semi Bold" pitchFamily="34" charset="-122"/>
                <a:cs typeface="Instrument Sans Semi Bold" pitchFamily="34" charset="-120"/>
              </a:rPr>
              <a:t>Designing the Dashboard: Translating Data into Actionable Insights</a:t>
            </a:r>
            <a:endParaRPr lang="en-US" sz="3600" dirty="0"/>
          </a:p>
        </p:txBody>
      </p:sp>
      <p:sp>
        <p:nvSpPr>
          <p:cNvPr id="4" name="Text 1"/>
          <p:cNvSpPr/>
          <p:nvPr/>
        </p:nvSpPr>
        <p:spPr>
          <a:xfrm>
            <a:off x="6131004" y="2509004"/>
            <a:ext cx="7854791" cy="589359"/>
          </a:xfrm>
          <a:prstGeom prst="rect">
            <a:avLst/>
          </a:prstGeom>
          <a:noFill/>
          <a:ln/>
        </p:spPr>
        <p:txBody>
          <a:bodyPr wrap="square" lIns="0" tIns="0" rIns="0" bIns="0" rtlCol="0" anchor="t"/>
          <a:lstStyle/>
          <a:p>
            <a:pPr marL="0" indent="0">
              <a:lnSpc>
                <a:spcPts val="2300"/>
              </a:lnSpc>
              <a:buNone/>
            </a:pPr>
            <a:r>
              <a:rPr lang="en-US" sz="1450" dirty="0">
                <a:solidFill>
                  <a:srgbClr val="5B5F71"/>
                </a:solidFill>
                <a:ea typeface="Instrument Sans Medium" pitchFamily="34" charset="-122"/>
                <a:cs typeface="Instrument Sans Medium" pitchFamily="34" charset="-120"/>
              </a:rPr>
              <a:t>The dashboards were designed to present data in an intuitive and actionable way, enabling stakeholders to make informed decisions.</a:t>
            </a:r>
            <a:endParaRPr lang="en-US" sz="1450" dirty="0"/>
          </a:p>
        </p:txBody>
      </p:sp>
      <p:pic>
        <p:nvPicPr>
          <p:cNvPr id="5" name="Image 1" descr="preencoded.png"/>
          <p:cNvPicPr>
            <a:picLocks noChangeAspect="1"/>
          </p:cNvPicPr>
          <p:nvPr/>
        </p:nvPicPr>
        <p:blipFill>
          <a:blip r:embed="rId4"/>
          <a:stretch>
            <a:fillRect/>
          </a:stretch>
        </p:blipFill>
        <p:spPr>
          <a:xfrm>
            <a:off x="6131004" y="3305532"/>
            <a:ext cx="920829" cy="1473398"/>
          </a:xfrm>
          <a:prstGeom prst="rect">
            <a:avLst/>
          </a:prstGeom>
        </p:spPr>
      </p:pic>
      <p:sp>
        <p:nvSpPr>
          <p:cNvPr id="6" name="Text 2"/>
          <p:cNvSpPr/>
          <p:nvPr/>
        </p:nvSpPr>
        <p:spPr>
          <a:xfrm>
            <a:off x="7328059" y="3489603"/>
            <a:ext cx="2302312" cy="2877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ea typeface="Instrument Sans Semi Bold" pitchFamily="34" charset="-122"/>
                <a:cs typeface="Instrument Sans Semi Bold" pitchFamily="34" charset="-120"/>
              </a:rPr>
              <a:t>Data Exploration</a:t>
            </a:r>
            <a:endParaRPr lang="en-US" sz="1800" dirty="0"/>
          </a:p>
        </p:txBody>
      </p:sp>
      <p:sp>
        <p:nvSpPr>
          <p:cNvPr id="7" name="Text 3"/>
          <p:cNvSpPr/>
          <p:nvPr/>
        </p:nvSpPr>
        <p:spPr>
          <a:xfrm>
            <a:off x="7328059" y="3887867"/>
            <a:ext cx="6657737" cy="589359"/>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ea typeface="Instrument Sans Medium" pitchFamily="34" charset="-122"/>
                <a:cs typeface="Instrument Sans Medium" pitchFamily="34" charset="-120"/>
              </a:rPr>
              <a:t>Users could explore data through interactive filters and drill-down capabilities, gaining granular insights.</a:t>
            </a:r>
            <a:endParaRPr lang="en-US" sz="1450" dirty="0"/>
          </a:p>
        </p:txBody>
      </p:sp>
      <p:pic>
        <p:nvPicPr>
          <p:cNvPr id="8" name="Image 2" descr="preencoded.png"/>
          <p:cNvPicPr>
            <a:picLocks noChangeAspect="1"/>
          </p:cNvPicPr>
          <p:nvPr/>
        </p:nvPicPr>
        <p:blipFill>
          <a:blip r:embed="rId5"/>
          <a:stretch>
            <a:fillRect/>
          </a:stretch>
        </p:blipFill>
        <p:spPr>
          <a:xfrm>
            <a:off x="6131004" y="4778931"/>
            <a:ext cx="920829" cy="1473398"/>
          </a:xfrm>
          <a:prstGeom prst="rect">
            <a:avLst/>
          </a:prstGeom>
        </p:spPr>
      </p:pic>
      <p:sp>
        <p:nvSpPr>
          <p:cNvPr id="9" name="Text 4"/>
          <p:cNvSpPr/>
          <p:nvPr/>
        </p:nvSpPr>
        <p:spPr>
          <a:xfrm>
            <a:off x="7328059" y="4963001"/>
            <a:ext cx="3705701" cy="2877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ea typeface="Instrument Sans Semi Bold" pitchFamily="34" charset="-122"/>
                <a:cs typeface="Instrument Sans Semi Bold" pitchFamily="34" charset="-120"/>
              </a:rPr>
              <a:t>Key Performance Indicators (KPIs)</a:t>
            </a:r>
            <a:endParaRPr lang="en-US" sz="1800" dirty="0"/>
          </a:p>
        </p:txBody>
      </p:sp>
      <p:sp>
        <p:nvSpPr>
          <p:cNvPr id="10" name="Text 5"/>
          <p:cNvSpPr/>
          <p:nvPr/>
        </p:nvSpPr>
        <p:spPr>
          <a:xfrm>
            <a:off x="7328059" y="5361265"/>
            <a:ext cx="6657737" cy="589359"/>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ea typeface="Instrument Sans Medium" pitchFamily="34" charset="-122"/>
                <a:cs typeface="Instrument Sans Medium" pitchFamily="34" charset="-120"/>
              </a:rPr>
              <a:t>Key performance indicators (KPIs) provided a concise view of critical business metrics.</a:t>
            </a:r>
            <a:endParaRPr lang="en-US" sz="1450" dirty="0"/>
          </a:p>
        </p:txBody>
      </p:sp>
      <p:pic>
        <p:nvPicPr>
          <p:cNvPr id="11" name="Image 3" descr="preencoded.png"/>
          <p:cNvPicPr>
            <a:picLocks noChangeAspect="1"/>
          </p:cNvPicPr>
          <p:nvPr/>
        </p:nvPicPr>
        <p:blipFill>
          <a:blip r:embed="rId6"/>
          <a:stretch>
            <a:fillRect/>
          </a:stretch>
        </p:blipFill>
        <p:spPr>
          <a:xfrm>
            <a:off x="6131004" y="6252329"/>
            <a:ext cx="920829" cy="1473398"/>
          </a:xfrm>
          <a:prstGeom prst="rect">
            <a:avLst/>
          </a:prstGeom>
        </p:spPr>
      </p:pic>
      <p:sp>
        <p:nvSpPr>
          <p:cNvPr id="12" name="Text 6"/>
          <p:cNvSpPr/>
          <p:nvPr/>
        </p:nvSpPr>
        <p:spPr>
          <a:xfrm>
            <a:off x="7328059" y="6436400"/>
            <a:ext cx="2302312" cy="287774"/>
          </a:xfrm>
          <a:prstGeom prst="rect">
            <a:avLst/>
          </a:prstGeom>
          <a:noFill/>
          <a:ln/>
        </p:spPr>
        <p:txBody>
          <a:bodyPr wrap="none" lIns="0" tIns="0" rIns="0" bIns="0" rtlCol="0" anchor="t"/>
          <a:lstStyle/>
          <a:p>
            <a:pPr marL="0" indent="0" algn="l">
              <a:lnSpc>
                <a:spcPts val="2250"/>
              </a:lnSpc>
              <a:buNone/>
            </a:pPr>
            <a:r>
              <a:rPr lang="en-US" sz="1800" dirty="0">
                <a:solidFill>
                  <a:srgbClr val="5B5F71"/>
                </a:solidFill>
                <a:ea typeface="Instrument Sans Semi Bold" pitchFamily="34" charset="-122"/>
                <a:cs typeface="Instrument Sans Semi Bold" pitchFamily="34" charset="-120"/>
              </a:rPr>
              <a:t>Trend Analysis</a:t>
            </a:r>
            <a:endParaRPr lang="en-US" sz="1800" dirty="0"/>
          </a:p>
        </p:txBody>
      </p:sp>
      <p:sp>
        <p:nvSpPr>
          <p:cNvPr id="13" name="Text 7"/>
          <p:cNvSpPr/>
          <p:nvPr/>
        </p:nvSpPr>
        <p:spPr>
          <a:xfrm>
            <a:off x="7328059" y="6834664"/>
            <a:ext cx="6657737" cy="589359"/>
          </a:xfrm>
          <a:prstGeom prst="rect">
            <a:avLst/>
          </a:prstGeom>
          <a:noFill/>
          <a:ln/>
        </p:spPr>
        <p:txBody>
          <a:bodyPr wrap="square" lIns="0" tIns="0" rIns="0" bIns="0" rtlCol="0" anchor="t"/>
          <a:lstStyle/>
          <a:p>
            <a:pPr marL="0" indent="0" algn="l">
              <a:lnSpc>
                <a:spcPts val="2300"/>
              </a:lnSpc>
              <a:buNone/>
            </a:pPr>
            <a:r>
              <a:rPr lang="en-US" sz="1450" dirty="0">
                <a:solidFill>
                  <a:srgbClr val="5B5F71"/>
                </a:solidFill>
                <a:ea typeface="Instrument Sans Medium" pitchFamily="34" charset="-122"/>
                <a:cs typeface="Instrument Sans Medium" pitchFamily="34" charset="-120"/>
              </a:rPr>
              <a:t>Dashboards facilitated trend analysis, helping stakeholders identify patterns and forecast future performance.</a:t>
            </a:r>
            <a:endParaRPr lang="en-US" sz="1450" dirty="0"/>
          </a:p>
        </p:txBody>
      </p:sp>
      <p:pic>
        <p:nvPicPr>
          <p:cNvPr id="14" name="Picture 13">
            <a:extLst>
              <a:ext uri="{FF2B5EF4-FFF2-40B4-BE49-F238E27FC236}">
                <a16:creationId xmlns:a16="http://schemas.microsoft.com/office/drawing/2014/main" id="{9ABD55BF-D653-41A7-BAB1-DA79693D87AD}"/>
              </a:ext>
            </a:extLst>
          </p:cNvPr>
          <p:cNvPicPr>
            <a:picLocks noChangeAspect="1"/>
          </p:cNvPicPr>
          <p:nvPr/>
        </p:nvPicPr>
        <p:blipFill>
          <a:blip r:embed="rId7"/>
          <a:stretch>
            <a:fillRect/>
          </a:stretch>
        </p:blipFill>
        <p:spPr>
          <a:xfrm>
            <a:off x="191920" y="61734"/>
            <a:ext cx="684023" cy="669369"/>
          </a:xfrm>
          <a:prstGeom prst="rect">
            <a:avLst/>
          </a:prstGeom>
        </p:spPr>
      </p:pic>
      <p:pic>
        <p:nvPicPr>
          <p:cNvPr id="15" name="Picture 14">
            <a:extLst>
              <a:ext uri="{FF2B5EF4-FFF2-40B4-BE49-F238E27FC236}">
                <a16:creationId xmlns:a16="http://schemas.microsoft.com/office/drawing/2014/main" id="{8EC254EF-263C-4845-8A49-6FEA08EBB10E}"/>
              </a:ext>
            </a:extLst>
          </p:cNvPr>
          <p:cNvPicPr>
            <a:picLocks noChangeAspect="1"/>
          </p:cNvPicPr>
          <p:nvPr/>
        </p:nvPicPr>
        <p:blipFill>
          <a:blip r:embed="rId8"/>
          <a:stretch>
            <a:fillRect/>
          </a:stretch>
        </p:blipFill>
        <p:spPr>
          <a:xfrm>
            <a:off x="12778452" y="7746739"/>
            <a:ext cx="1832558" cy="386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3321" y="1071697"/>
            <a:ext cx="3009417" cy="669369"/>
          </a:xfrm>
          <a:prstGeom prst="rect">
            <a:avLst/>
          </a:prstGeom>
          <a:noFill/>
          <a:ln/>
        </p:spPr>
        <p:txBody>
          <a:bodyPr wrap="square" lIns="0" tIns="0" rIns="0" bIns="0" rtlCol="0" anchor="t"/>
          <a:lstStyle/>
          <a:p>
            <a:pPr marL="0" indent="0">
              <a:lnSpc>
                <a:spcPts val="5550"/>
              </a:lnSpc>
              <a:buNone/>
            </a:pPr>
            <a:r>
              <a:rPr lang="en-US" sz="4450" dirty="0"/>
              <a:t>Home View:</a:t>
            </a:r>
          </a:p>
        </p:txBody>
      </p:sp>
      <p:pic>
        <p:nvPicPr>
          <p:cNvPr id="10" name="Picture 9">
            <a:extLst>
              <a:ext uri="{FF2B5EF4-FFF2-40B4-BE49-F238E27FC236}">
                <a16:creationId xmlns:a16="http://schemas.microsoft.com/office/drawing/2014/main" id="{EE40D7BD-70C3-4136-A881-0FE7C3BEB2C0}"/>
              </a:ext>
            </a:extLst>
          </p:cNvPr>
          <p:cNvPicPr>
            <a:picLocks noChangeAspect="1"/>
          </p:cNvPicPr>
          <p:nvPr/>
        </p:nvPicPr>
        <p:blipFill>
          <a:blip r:embed="rId3"/>
          <a:stretch>
            <a:fillRect/>
          </a:stretch>
        </p:blipFill>
        <p:spPr>
          <a:xfrm>
            <a:off x="13772756" y="51234"/>
            <a:ext cx="684023" cy="669369"/>
          </a:xfrm>
          <a:prstGeom prst="rect">
            <a:avLst/>
          </a:prstGeom>
        </p:spPr>
      </p:pic>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4"/>
          <a:stretch>
            <a:fillRect/>
          </a:stretch>
        </p:blipFill>
        <p:spPr>
          <a:xfrm>
            <a:off x="12778452" y="7746739"/>
            <a:ext cx="1832558" cy="38627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3412173" y="938025"/>
            <a:ext cx="9366279" cy="1071645"/>
          </a:xfrm>
          <a:prstGeom prst="rect">
            <a:avLst/>
          </a:prstGeom>
          <a:noFill/>
          <a:ln/>
        </p:spPr>
        <p:txBody>
          <a:bodyPr wrap="square" lIns="0" tIns="0" rIns="0" bIns="0" rtlCol="0" anchor="t"/>
          <a:lstStyle/>
          <a:p>
            <a:pPr marL="0" indent="0" algn="just">
              <a:lnSpc>
                <a:spcPts val="2850"/>
              </a:lnSpc>
              <a:buNone/>
            </a:pPr>
            <a:r>
              <a:rPr lang="en-US" sz="1600" dirty="0"/>
              <a:t>The Home view provides a central navigation facility with buttons to access any view within the dashboard. It serves as the main entry point, allowing users to quickly navigate to different sections such as Finance, Sales, Marketing, Supply Chain, and Executive views.</a:t>
            </a:r>
            <a:endParaRPr lang="en-US" sz="1750" dirty="0"/>
          </a:p>
        </p:txBody>
      </p:sp>
      <p:pic>
        <p:nvPicPr>
          <p:cNvPr id="4" name="Picture 3">
            <a:extLst>
              <a:ext uri="{FF2B5EF4-FFF2-40B4-BE49-F238E27FC236}">
                <a16:creationId xmlns:a16="http://schemas.microsoft.com/office/drawing/2014/main" id="{41CB1CD3-9A10-456E-855D-2D802358027B}"/>
              </a:ext>
            </a:extLst>
          </p:cNvPr>
          <p:cNvPicPr>
            <a:picLocks noChangeAspect="1"/>
          </p:cNvPicPr>
          <p:nvPr/>
        </p:nvPicPr>
        <p:blipFill>
          <a:blip r:embed="rId5"/>
          <a:stretch>
            <a:fillRect/>
          </a:stretch>
        </p:blipFill>
        <p:spPr>
          <a:xfrm>
            <a:off x="1842863" y="2144638"/>
            <a:ext cx="10944673" cy="5971950"/>
          </a:xfrm>
          <a:prstGeom prst="rect">
            <a:avLst/>
          </a:prstGeom>
        </p:spPr>
      </p:pic>
    </p:spTree>
    <p:extLst>
      <p:ext uri="{BB962C8B-B14F-4D97-AF65-F5344CB8AC3E}">
        <p14:creationId xmlns:p14="http://schemas.microsoft.com/office/powerpoint/2010/main" val="400175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2756" y="421083"/>
            <a:ext cx="13042821" cy="669369"/>
          </a:xfrm>
          <a:prstGeom prst="rect">
            <a:avLst/>
          </a:prstGeom>
          <a:noFill/>
          <a:ln/>
        </p:spPr>
        <p:txBody>
          <a:bodyPr wrap="square" lIns="0" tIns="0" rIns="0" bIns="0" rtlCol="0" anchor="t"/>
          <a:lstStyle/>
          <a:p>
            <a:pPr marL="0" indent="0">
              <a:lnSpc>
                <a:spcPts val="5550"/>
              </a:lnSpc>
              <a:buNone/>
            </a:pPr>
            <a:r>
              <a:rPr lang="en-US" sz="4450" dirty="0"/>
              <a:t>Finance View:</a:t>
            </a:r>
          </a:p>
        </p:txBody>
      </p:sp>
      <p:sp>
        <p:nvSpPr>
          <p:cNvPr id="6" name="Text 4"/>
          <p:cNvSpPr/>
          <p:nvPr/>
        </p:nvSpPr>
        <p:spPr>
          <a:xfrm>
            <a:off x="5332928" y="45358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Lack of Data Analysis</a:t>
            </a:r>
            <a:endParaRPr lang="en-US" sz="2200" dirty="0"/>
          </a:p>
        </p:txBody>
      </p:sp>
      <p:sp>
        <p:nvSpPr>
          <p:cNvPr id="7" name="Text 5"/>
          <p:cNvSpPr/>
          <p:nvPr/>
        </p:nvSpPr>
        <p:spPr>
          <a:xfrm>
            <a:off x="5332928"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AtliQ lacked a systematic data analysis process, hindering its ability to identify trends and understand customer behavior.</a:t>
            </a:r>
            <a:endParaRPr lang="en-US" sz="1750" dirty="0"/>
          </a:p>
        </p:txBody>
      </p:sp>
      <p:sp>
        <p:nvSpPr>
          <p:cNvPr id="8" name="Text 6"/>
          <p:cNvSpPr/>
          <p:nvPr/>
        </p:nvSpPr>
        <p:spPr>
          <a:xfrm>
            <a:off x="9872067" y="4535805"/>
            <a:ext cx="3184327"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ea typeface="Instrument Sans Semi Bold" pitchFamily="34" charset="-122"/>
                <a:cs typeface="Instrument Sans Semi Bold" pitchFamily="34" charset="-120"/>
              </a:rPr>
              <a:t>Competitive Landscape</a:t>
            </a:r>
            <a:endParaRPr lang="en-US" sz="2200" dirty="0"/>
          </a:p>
        </p:txBody>
      </p:sp>
      <p:sp>
        <p:nvSpPr>
          <p:cNvPr id="9" name="Text 7"/>
          <p:cNvSpPr/>
          <p:nvPr/>
        </p:nvSpPr>
        <p:spPr>
          <a:xfrm>
            <a:off x="9872067" y="511694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ea typeface="Instrument Sans Medium" pitchFamily="34" charset="-122"/>
                <a:cs typeface="Instrument Sans Medium" pitchFamily="34" charset="-120"/>
              </a:rPr>
              <a:t>The Latin American market was highly competitive, with established players leveraging data to gain a competitive edge.</a:t>
            </a:r>
            <a:endParaRPr lang="en-US" sz="1750" dirty="0"/>
          </a:p>
        </p:txBody>
      </p:sp>
      <p:pic>
        <p:nvPicPr>
          <p:cNvPr id="10" name="Picture 9">
            <a:extLst>
              <a:ext uri="{FF2B5EF4-FFF2-40B4-BE49-F238E27FC236}">
                <a16:creationId xmlns:a16="http://schemas.microsoft.com/office/drawing/2014/main" id="{EE40D7BD-70C3-4136-A881-0FE7C3BEB2C0}"/>
              </a:ext>
            </a:extLst>
          </p:cNvPr>
          <p:cNvPicPr>
            <a:picLocks noChangeAspect="1"/>
          </p:cNvPicPr>
          <p:nvPr/>
        </p:nvPicPr>
        <p:blipFill>
          <a:blip r:embed="rId3"/>
          <a:stretch>
            <a:fillRect/>
          </a:stretch>
        </p:blipFill>
        <p:spPr>
          <a:xfrm>
            <a:off x="13772756" y="51234"/>
            <a:ext cx="684023" cy="669369"/>
          </a:xfrm>
          <a:prstGeom prst="rect">
            <a:avLst/>
          </a:prstGeom>
        </p:spPr>
      </p:pic>
      <p:pic>
        <p:nvPicPr>
          <p:cNvPr id="12" name="Picture 11">
            <a:extLst>
              <a:ext uri="{FF2B5EF4-FFF2-40B4-BE49-F238E27FC236}">
                <a16:creationId xmlns:a16="http://schemas.microsoft.com/office/drawing/2014/main" id="{762AE46D-8E3E-4C1B-BC56-C6D5EDF36E7A}"/>
              </a:ext>
            </a:extLst>
          </p:cNvPr>
          <p:cNvPicPr>
            <a:picLocks noChangeAspect="1"/>
          </p:cNvPicPr>
          <p:nvPr/>
        </p:nvPicPr>
        <p:blipFill>
          <a:blip r:embed="rId4"/>
          <a:stretch>
            <a:fillRect/>
          </a:stretch>
        </p:blipFill>
        <p:spPr>
          <a:xfrm>
            <a:off x="12778452" y="7746739"/>
            <a:ext cx="1832558" cy="386274"/>
          </a:xfrm>
          <a:prstGeom prst="rect">
            <a:avLst/>
          </a:prstGeom>
        </p:spPr>
      </p:pic>
      <p:pic>
        <p:nvPicPr>
          <p:cNvPr id="13" name="Picture 12">
            <a:extLst>
              <a:ext uri="{FF2B5EF4-FFF2-40B4-BE49-F238E27FC236}">
                <a16:creationId xmlns:a16="http://schemas.microsoft.com/office/drawing/2014/main" id="{52DA6808-83B1-4561-883B-A9C9935EAB7E}"/>
              </a:ext>
            </a:extLst>
          </p:cNvPr>
          <p:cNvPicPr>
            <a:picLocks noChangeAspect="1"/>
          </p:cNvPicPr>
          <p:nvPr/>
        </p:nvPicPr>
        <p:blipFill>
          <a:blip r:embed="rId5"/>
          <a:stretch>
            <a:fillRect/>
          </a:stretch>
        </p:blipFill>
        <p:spPr>
          <a:xfrm>
            <a:off x="5023413" y="1134682"/>
            <a:ext cx="9559474" cy="6805194"/>
          </a:xfrm>
          <a:prstGeom prst="rect">
            <a:avLst/>
          </a:prstGeom>
        </p:spPr>
      </p:pic>
      <p:sp>
        <p:nvSpPr>
          <p:cNvPr id="14" name="Text 3">
            <a:extLst>
              <a:ext uri="{FF2B5EF4-FFF2-40B4-BE49-F238E27FC236}">
                <a16:creationId xmlns:a16="http://schemas.microsoft.com/office/drawing/2014/main" id="{C84E4AED-F57A-4F00-A874-0681C5A36BDF}"/>
              </a:ext>
            </a:extLst>
          </p:cNvPr>
          <p:cNvSpPr/>
          <p:nvPr/>
        </p:nvSpPr>
        <p:spPr>
          <a:xfrm>
            <a:off x="402756" y="1381100"/>
            <a:ext cx="4319715" cy="1218238"/>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ea typeface="Instrument Sans Medium" pitchFamily="34" charset="-122"/>
                <a:cs typeface="Instrument Sans Medium" pitchFamily="34" charset="-120"/>
              </a:rPr>
              <a:t>The Finance view offers a comprehensive analysis of the company's financial performance. It includes:</a:t>
            </a:r>
            <a:endParaRPr lang="en-US" sz="1750" dirty="0"/>
          </a:p>
        </p:txBody>
      </p:sp>
      <p:sp>
        <p:nvSpPr>
          <p:cNvPr id="17" name="Text 3">
            <a:extLst>
              <a:ext uri="{FF2B5EF4-FFF2-40B4-BE49-F238E27FC236}">
                <a16:creationId xmlns:a16="http://schemas.microsoft.com/office/drawing/2014/main" id="{CDC3FE63-6336-4A42-A472-7D6081454226}"/>
              </a:ext>
            </a:extLst>
          </p:cNvPr>
          <p:cNvSpPr/>
          <p:nvPr/>
        </p:nvSpPr>
        <p:spPr>
          <a:xfrm>
            <a:off x="402756" y="2889986"/>
            <a:ext cx="4319715" cy="5243027"/>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Profit and Loss Statements Matrix: </a:t>
            </a:r>
            <a:r>
              <a:rPr lang="en-US" sz="1750" dirty="0">
                <a:solidFill>
                  <a:srgbClr val="5B5F71"/>
                </a:solidFill>
                <a:ea typeface="Instrument Sans Medium" pitchFamily="34" charset="-122"/>
                <a:cs typeface="Instrument Sans Medium" pitchFamily="34" charset="-120"/>
              </a:rPr>
              <a:t>Detailed breakdown of revenue, expenses, and profit.</a:t>
            </a: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Net Sales Performance Over Time:  </a:t>
            </a:r>
            <a:r>
              <a:rPr lang="en-US" sz="1750" dirty="0">
                <a:solidFill>
                  <a:srgbClr val="5B5F71"/>
                </a:solidFill>
                <a:ea typeface="Instrument Sans Medium" pitchFamily="34" charset="-122"/>
                <a:cs typeface="Instrument Sans Medium" pitchFamily="34" charset="-120"/>
              </a:rPr>
              <a:t>Visual representation of net sales over time in compared with last year and target.</a:t>
            </a: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Top / Bottom Customers &amp; Product by Net Sales: </a:t>
            </a:r>
            <a:r>
              <a:rPr lang="en-US" sz="1750" dirty="0">
                <a:solidFill>
                  <a:srgbClr val="5B5F71"/>
                </a:solidFill>
                <a:ea typeface="Instrument Sans Medium" pitchFamily="34" charset="-122"/>
                <a:cs typeface="Instrument Sans Medium" pitchFamily="34" charset="-120"/>
              </a:rPr>
              <a:t>Identification of the best and worst-performing customers and products based on net sales.</a:t>
            </a:r>
          </a:p>
          <a:p>
            <a:pPr marL="285750" indent="-285750" algn="just">
              <a:lnSpc>
                <a:spcPts val="2850"/>
              </a:lnSpc>
              <a:buFont typeface="Arial" panose="020B0604020202020204" pitchFamily="34" charset="0"/>
              <a:buChar char="•"/>
            </a:pPr>
            <a:r>
              <a:rPr lang="en-US" sz="1750" b="1" dirty="0">
                <a:solidFill>
                  <a:srgbClr val="5B5F71"/>
                </a:solidFill>
                <a:ea typeface="Instrument Sans Medium" pitchFamily="34" charset="-122"/>
                <a:cs typeface="Instrument Sans Medium" pitchFamily="34" charset="-120"/>
              </a:rPr>
              <a:t>Net Sales, Gross Margin %, Net Profit % KPIs: </a:t>
            </a:r>
            <a:r>
              <a:rPr lang="en-US" sz="1750" dirty="0">
                <a:solidFill>
                  <a:srgbClr val="5B5F71"/>
                </a:solidFill>
                <a:ea typeface="Instrument Sans Medium" pitchFamily="34" charset="-122"/>
                <a:cs typeface="Instrument Sans Medium" pitchFamily="34" charset="-120"/>
              </a:rPr>
              <a:t>Compared with Last Year as well the targets.</a:t>
            </a:r>
            <a:endParaRPr lang="en-US" sz="1750" b="1" dirty="0">
              <a:solidFill>
                <a:srgbClr val="5B5F71"/>
              </a:solidFill>
              <a:ea typeface="Instrument Sans Medium" pitchFamily="34" charset="-122"/>
              <a:cs typeface="Instrument Sans Medium" pitchFamily="34" charset="-120"/>
            </a:endParaRPr>
          </a:p>
        </p:txBody>
      </p:sp>
    </p:spTree>
    <p:extLst>
      <p:ext uri="{BB962C8B-B14F-4D97-AF65-F5344CB8AC3E}">
        <p14:creationId xmlns:p14="http://schemas.microsoft.com/office/powerpoint/2010/main" val="1105014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1131</Words>
  <Application>Microsoft Office PowerPoint</Application>
  <PresentationFormat>Custom</PresentationFormat>
  <Paragraphs>124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Instrument Sans Semi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AIADS Aditya Rajvaidya</cp:lastModifiedBy>
  <cp:revision>10</cp:revision>
  <dcterms:created xsi:type="dcterms:W3CDTF">2024-11-14T06:45:58Z</dcterms:created>
  <dcterms:modified xsi:type="dcterms:W3CDTF">2024-11-14T12:29:15Z</dcterms:modified>
</cp:coreProperties>
</file>